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2"/>
  </p:notesMasterIdLst>
  <p:sldIdLst>
    <p:sldId id="256" r:id="rId2"/>
    <p:sldId id="299" r:id="rId3"/>
    <p:sldId id="300" r:id="rId4"/>
    <p:sldId id="305" r:id="rId5"/>
    <p:sldId id="301" r:id="rId6"/>
    <p:sldId id="302" r:id="rId7"/>
    <p:sldId id="313" r:id="rId8"/>
    <p:sldId id="304" r:id="rId9"/>
    <p:sldId id="309" r:id="rId10"/>
    <p:sldId id="260" r:id="rId11"/>
  </p:sldIdLst>
  <p:sldSz cx="12192000" cy="6858000"/>
  <p:notesSz cx="6858000" cy="9144000"/>
  <p:embeddedFontLst>
    <p:embeddedFont>
      <p:font typeface="Calibri" panose="020F0502020204030204" pitchFamily="34" charset="0"/>
      <p:regular r:id="rId13"/>
      <p:bold r:id="rId14"/>
      <p:italic r:id="rId15"/>
      <p:boldItalic r:id="rId16"/>
    </p:embeddedFont>
    <p:embeddedFont>
      <p:font typeface="Century Gothic" panose="020B0502020202020204" pitchFamily="34" charset="0"/>
      <p:regular r:id="rId17"/>
      <p:bold r:id="rId18"/>
      <p:italic r:id="rId19"/>
      <p:boldItalic r:id="rId20"/>
    </p:embeddedFont>
    <p:embeddedFont>
      <p:font typeface="Tahoma" panose="020B0604030504040204" pitchFamily="34" charset="0"/>
      <p:regular r:id="rId21"/>
      <p:bold r:id="rId22"/>
    </p:embeddedFont>
    <p:embeddedFont>
      <p:font typeface="Wingdings 3" panose="05040102010807070707" pitchFamily="18" charset="2"/>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69" autoAdjust="0"/>
    <p:restoredTop sz="94129" autoAdjust="0"/>
  </p:normalViewPr>
  <p:slideViewPr>
    <p:cSldViewPr>
      <p:cViewPr varScale="1">
        <p:scale>
          <a:sx n="112" d="100"/>
          <a:sy n="112" d="100"/>
        </p:scale>
        <p:origin x="516" y="108"/>
      </p:cViewPr>
      <p:guideLst>
        <p:guide orient="horz" pos="2160"/>
        <p:guide pos="3840"/>
      </p:guideLst>
    </p:cSldViewPr>
  </p:slideViewPr>
  <p:outlineViewPr>
    <p:cViewPr>
      <p:scale>
        <a:sx n="33" d="100"/>
        <a:sy n="33" d="100"/>
      </p:scale>
      <p:origin x="18" y="3234"/>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tableStyles" Target="tableStyles.xml"/></Relationships>
</file>

<file path=ppt/media/image1.png>
</file>

<file path=ppt/media/image2.jp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29636228"/>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46157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100" kern="1200" err="1">
                <a:solidFill>
                  <a:schemeClr val="tx1"/>
                </a:solidFill>
                <a:effectLst/>
                <a:latin typeface="+mn-lt"/>
                <a:ea typeface="+mn-ea"/>
                <a:cs typeface="+mn-cs"/>
              </a:rPr>
              <a:t>Ngày</a:t>
            </a:r>
            <a:r>
              <a:rPr lang="en-US" sz="1100" kern="1200">
                <a:solidFill>
                  <a:schemeClr val="tx1"/>
                </a:solidFill>
                <a:effectLst/>
                <a:latin typeface="+mn-lt"/>
                <a:ea typeface="+mn-ea"/>
                <a:cs typeface="+mn-cs"/>
              </a:rPr>
              <a:t> nay </a:t>
            </a:r>
            <a:r>
              <a:rPr lang="en-US" sz="1100" kern="1200" err="1">
                <a:solidFill>
                  <a:schemeClr val="tx1"/>
                </a:solidFill>
                <a:effectLst/>
                <a:latin typeface="+mn-lt"/>
                <a:ea typeface="+mn-ea"/>
                <a:cs typeface="+mn-cs"/>
              </a:rPr>
              <a:t>công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nghệ</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tin </a:t>
            </a:r>
            <a:r>
              <a:rPr lang="en-US" sz="1100" kern="1200" err="1">
                <a:solidFill>
                  <a:schemeClr val="tx1"/>
                </a:solidFill>
                <a:effectLst/>
                <a:latin typeface="+mn-lt"/>
                <a:ea typeface="+mn-ea"/>
                <a:cs typeface="+mn-cs"/>
              </a:rPr>
              <a:t>đã</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có</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những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bước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tiến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phát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triển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mạnh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mẽ</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về</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cả</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chiều</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sâu</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chiều</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rộng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Điện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thoại</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minh, </a:t>
            </a:r>
            <a:r>
              <a:rPr lang="en-US" sz="1100" kern="1200" err="1">
                <a:solidFill>
                  <a:schemeClr val="tx1"/>
                </a:solidFill>
                <a:effectLst/>
                <a:latin typeface="+mn-lt"/>
                <a:ea typeface="+mn-ea"/>
                <a:cs typeface="+mn-cs"/>
              </a:rPr>
              <a:t>máy</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tính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điện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tử</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a:t>
            </a:r>
            <a:r>
              <a:rPr lang="en-US" sz="1100" kern="1200">
                <a:solidFill>
                  <a:schemeClr val="tx1"/>
                </a:solidFill>
                <a:effectLst/>
                <a:latin typeface="+mn-lt"/>
                <a:ea typeface="+mn-ea"/>
                <a:cs typeface="+mn-cs"/>
              </a:rPr>
              <a:t> laptop </a:t>
            </a:r>
            <a:r>
              <a:rPr lang="en-US" sz="1100" kern="1200" err="1">
                <a:solidFill>
                  <a:schemeClr val="tx1"/>
                </a:solidFill>
                <a:effectLst/>
                <a:latin typeface="+mn-lt"/>
                <a:ea typeface="+mn-ea"/>
                <a:cs typeface="+mn-cs"/>
              </a:rPr>
              <a:t>được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kết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nối</a:t>
            </a:r>
            <a:r>
              <a:rPr lang="en-US" sz="1100" kern="1200">
                <a:solidFill>
                  <a:schemeClr val="tx1"/>
                </a:solidFill>
                <a:effectLst/>
                <a:latin typeface="+mn-lt"/>
                <a:ea typeface="+mn-ea"/>
                <a:cs typeface="+mn-cs"/>
              </a:rPr>
              <a:t> internet </a:t>
            </a:r>
            <a:r>
              <a:rPr lang="en-US" sz="1100" kern="1200" err="1">
                <a:solidFill>
                  <a:schemeClr val="tx1"/>
                </a:solidFill>
                <a:effectLst/>
                <a:latin typeface="+mn-lt"/>
                <a:ea typeface="+mn-ea"/>
                <a:cs typeface="+mn-cs"/>
              </a:rPr>
              <a:t>ngày</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trở</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nên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phổ</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biến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trong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mọi</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tầng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lớp</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xã</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hội</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từ</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học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sinh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sinh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viên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công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nhân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lao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động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tự</a:t>
            </a:r>
            <a:r>
              <a:rPr lang="en-US" sz="1100" kern="1200">
                <a:solidFill>
                  <a:schemeClr val="tx1"/>
                </a:solidFill>
                <a:effectLst/>
                <a:latin typeface="+mn-lt"/>
                <a:ea typeface="+mn-ea"/>
                <a:cs typeface="+mn-cs"/>
              </a:rPr>
              <a:t> do....v.v.... Do </a:t>
            </a:r>
            <a:r>
              <a:rPr lang="en-US" sz="1100" kern="1200" err="1">
                <a:solidFill>
                  <a:schemeClr val="tx1"/>
                </a:solidFill>
                <a:effectLst/>
                <a:latin typeface="+mn-lt"/>
                <a:ea typeface="+mn-ea"/>
                <a:cs typeface="+mn-cs"/>
              </a:rPr>
              <a:t>đó</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những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năm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gần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đây</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việc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cập</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nhật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các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tin </a:t>
            </a:r>
            <a:r>
              <a:rPr lang="en-US" sz="1100" kern="1200" err="1">
                <a:solidFill>
                  <a:schemeClr val="tx1"/>
                </a:solidFill>
                <a:effectLst/>
                <a:latin typeface="+mn-lt"/>
                <a:ea typeface="+mn-ea"/>
                <a:cs typeface="+mn-cs"/>
              </a:rPr>
              <a:t>cũng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như</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thực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hiện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các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giao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dịch</a:t>
            </a:r>
            <a:r>
              <a:rPr lang="en-US" sz="1100" kern="1200">
                <a:solidFill>
                  <a:schemeClr val="tx1"/>
                </a:solidFill>
                <a:effectLst/>
                <a:latin typeface="+mn-lt"/>
                <a:ea typeface="+mn-ea"/>
                <a:cs typeface="+mn-cs"/>
              </a:rPr>
              <a:t> qua </a:t>
            </a:r>
            <a:r>
              <a:rPr lang="en-US" sz="1100" kern="1200" err="1">
                <a:solidFill>
                  <a:schemeClr val="tx1"/>
                </a:solidFill>
                <a:effectLst/>
                <a:latin typeface="+mn-lt"/>
                <a:ea typeface="+mn-ea"/>
                <a:cs typeface="+mn-cs"/>
              </a:rPr>
              <a:t>mạng</a:t>
            </a:r>
            <a:r>
              <a:rPr lang="en-US" sz="1100" kern="1200">
                <a:solidFill>
                  <a:schemeClr val="tx1"/>
                </a:solidFill>
                <a:effectLst/>
                <a:latin typeface="+mn-lt"/>
                <a:ea typeface="+mn-ea"/>
                <a:cs typeface="+mn-cs"/>
              </a:rPr>
              <a:t> internet </a:t>
            </a:r>
            <a:r>
              <a:rPr lang="en-US" sz="1100" kern="1200" err="1">
                <a:solidFill>
                  <a:schemeClr val="tx1"/>
                </a:solidFill>
                <a:effectLst/>
                <a:latin typeface="+mn-lt"/>
                <a:ea typeface="+mn-ea"/>
                <a:cs typeface="+mn-cs"/>
              </a:rPr>
              <a:t>ngày</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được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quan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tâm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trở</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nên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phổ</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biến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hơn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một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loại</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hình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kinh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doanh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hiện</a:t>
            </a:r>
            <a:r>
              <a:rPr lang="en-US" sz="1100" kern="1200">
                <a:solidFill>
                  <a:schemeClr val="tx1"/>
                </a:solidFill>
                <a:effectLst/>
                <a:latin typeface="+mn-lt"/>
                <a:ea typeface="+mn-ea"/>
                <a:cs typeface="+mn-cs"/>
              </a:rPr>
              <a:t> nay </a:t>
            </a:r>
            <a:r>
              <a:rPr lang="en-US" sz="1100" kern="1200" err="1">
                <a:solidFill>
                  <a:schemeClr val="tx1"/>
                </a:solidFill>
                <a:effectLst/>
                <a:latin typeface="+mn-lt"/>
                <a:ea typeface="+mn-ea"/>
                <a:cs typeface="+mn-cs"/>
              </a:rPr>
              <a:t>khá</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phổ</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biến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được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được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sự</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quan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tâm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đặc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biệt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từ</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phuias</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khách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đó</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là</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buôn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bán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giao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dịch</a:t>
            </a:r>
            <a:r>
              <a:rPr lang="en-US" sz="1100" kern="1200">
                <a:solidFill>
                  <a:schemeClr val="tx1"/>
                </a:solidFill>
                <a:effectLst/>
                <a:latin typeface="+mn-lt"/>
                <a:ea typeface="+mn-ea"/>
                <a:cs typeface="+mn-cs"/>
              </a:rPr>
              <a:t> qua </a:t>
            </a:r>
            <a:r>
              <a:rPr lang="en-US" sz="1100" kern="1200" err="1">
                <a:solidFill>
                  <a:schemeClr val="tx1"/>
                </a:solidFill>
                <a:effectLst/>
                <a:latin typeface="+mn-lt"/>
                <a:ea typeface="+mn-ea"/>
                <a:cs typeface="+mn-cs"/>
              </a:rPr>
              <a:t>mạng</a:t>
            </a:r>
            <a:r>
              <a:rPr lang="en-US" sz="1100" kern="1200">
                <a:solidFill>
                  <a:schemeClr val="tx1"/>
                </a:solidFill>
                <a:effectLst/>
                <a:latin typeface="+mn-lt"/>
                <a:ea typeface="+mn-ea"/>
                <a:cs typeface="+mn-cs"/>
              </a:rPr>
              <a:t> internet </a:t>
            </a:r>
            <a:r>
              <a:rPr lang="en-US" sz="1100" kern="1200" err="1">
                <a:solidFill>
                  <a:schemeClr val="tx1"/>
                </a:solidFill>
                <a:effectLst/>
                <a:latin typeface="+mn-lt"/>
                <a:ea typeface="+mn-ea"/>
                <a:cs typeface="+mn-cs"/>
              </a:rPr>
              <a:t>chủ</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yếu</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qua </a:t>
            </a:r>
            <a:r>
              <a:rPr lang="en-US" sz="1100" kern="1200" err="1">
                <a:solidFill>
                  <a:schemeClr val="tx1"/>
                </a:solidFill>
                <a:effectLst/>
                <a:latin typeface="+mn-lt"/>
                <a:ea typeface="+mn-ea"/>
                <a:cs typeface="+mn-cs"/>
              </a:rPr>
              <a:t>các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mạng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xã</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hội</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các</a:t>
            </a:r>
            <a:r>
              <a:rPr lang="en-US" sz="1100" kern="1200">
                <a:solidFill>
                  <a:schemeClr val="tx1"/>
                </a:solidFill>
                <a:effectLst/>
                <a:latin typeface="+mn-lt"/>
                <a:ea typeface="+mn-ea"/>
                <a:cs typeface="+mn-cs"/>
              </a:rPr>
              <a:t> website </a:t>
            </a:r>
            <a:r>
              <a:rPr lang="en-US" sz="1100" kern="1200" err="1">
                <a:solidFill>
                  <a:schemeClr val="tx1"/>
                </a:solidFill>
                <a:effectLst/>
                <a:latin typeface="+mn-lt"/>
                <a:ea typeface="+mn-ea"/>
                <a:cs typeface="+mn-cs"/>
              </a:rPr>
              <a:t>bán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100" kern="1200">
              <a:solidFill>
                <a:schemeClr val="tx1"/>
              </a:solidFill>
              <a:effectLst/>
              <a:latin typeface="+mn-lt"/>
              <a:ea typeface="+mn-ea"/>
              <a:cs typeface="+mn-cs"/>
            </a:endParaRPr>
          </a:p>
        </p:txBody>
      </p:sp>
    </p:spTree>
    <p:extLst>
      <p:ext uri="{BB962C8B-B14F-4D97-AF65-F5344CB8AC3E}">
        <p14:creationId xmlns:p14="http://schemas.microsoft.com/office/powerpoint/2010/main" val="2671144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228600" indent="-228600">
              <a:buAutoNum type="arabicParenBoth"/>
            </a:pPr>
            <a:r>
              <a:rPr lang="en-US" baseline="0" err="1"/>
              <a:t>Người</a:t>
            </a:r>
            <a:r>
              <a:rPr lang="en-US" baseline="0"/>
              <a:t> </a:t>
            </a:r>
            <a:r>
              <a:rPr lang="en-US" baseline="0" err="1"/>
              <a:t>dùng</a:t>
            </a:r>
            <a:r>
              <a:rPr lang="en-US" baseline="0"/>
              <a:t> </a:t>
            </a:r>
            <a:r>
              <a:rPr lang="en-US" baseline="0" err="1"/>
              <a:t>gửi</a:t>
            </a:r>
            <a:r>
              <a:rPr lang="en-US" baseline="0"/>
              <a:t> 1 request </a:t>
            </a:r>
            <a:r>
              <a:rPr lang="en-US" baseline="0" err="1"/>
              <a:t>lên</a:t>
            </a:r>
            <a:r>
              <a:rPr lang="en-US" baseline="0"/>
              <a:t> </a:t>
            </a:r>
            <a:r>
              <a:rPr lang="en-US" baseline="0" err="1"/>
              <a:t>trình</a:t>
            </a:r>
            <a:r>
              <a:rPr lang="en-US" baseline="0"/>
              <a:t> </a:t>
            </a:r>
            <a:r>
              <a:rPr lang="en-US" baseline="0" err="1"/>
              <a:t>duyệt</a:t>
            </a:r>
            <a:endParaRPr lang="en-US" baseline="0"/>
          </a:p>
          <a:p>
            <a:pPr marL="0" indent="0">
              <a:buNone/>
            </a:pPr>
            <a:r>
              <a:rPr lang="en-US" baseline="0"/>
              <a:t>(2) Request </a:t>
            </a:r>
            <a:r>
              <a:rPr lang="en-US" baseline="0" err="1"/>
              <a:t>sẽ</a:t>
            </a:r>
            <a:r>
              <a:rPr lang="en-US" baseline="0"/>
              <a:t> </a:t>
            </a:r>
            <a:r>
              <a:rPr lang="en-US" baseline="0" err="1"/>
              <a:t>đẩy</a:t>
            </a:r>
            <a:r>
              <a:rPr lang="en-US" baseline="0"/>
              <a:t> </a:t>
            </a:r>
            <a:r>
              <a:rPr lang="en-US" baseline="0" err="1"/>
              <a:t>vào</a:t>
            </a:r>
            <a:r>
              <a:rPr lang="en-US" baseline="0"/>
              <a:t> Routing-&gt;Routing </a:t>
            </a:r>
            <a:r>
              <a:rPr lang="en-US" baseline="0" err="1"/>
              <a:t>xác</a:t>
            </a:r>
            <a:r>
              <a:rPr lang="en-US" baseline="0"/>
              <a:t> </a:t>
            </a:r>
            <a:r>
              <a:rPr lang="en-US" baseline="0" err="1"/>
              <a:t>định</a:t>
            </a:r>
            <a:r>
              <a:rPr lang="en-US" baseline="0"/>
              <a:t> </a:t>
            </a:r>
            <a:r>
              <a:rPr lang="en-US" baseline="0" err="1"/>
              <a:t>xem</a:t>
            </a:r>
            <a:r>
              <a:rPr lang="en-US" baseline="0"/>
              <a:t> </a:t>
            </a:r>
            <a:r>
              <a:rPr lang="en-US" baseline="0" err="1"/>
              <a:t>ai</a:t>
            </a:r>
            <a:r>
              <a:rPr lang="en-US" baseline="0"/>
              <a:t> </a:t>
            </a:r>
            <a:r>
              <a:rPr lang="en-US" baseline="0" err="1"/>
              <a:t>sẽ</a:t>
            </a:r>
            <a:r>
              <a:rPr lang="en-US" baseline="0"/>
              <a:t> </a:t>
            </a:r>
            <a:r>
              <a:rPr lang="en-US" baseline="0" err="1"/>
              <a:t>đảm</a:t>
            </a:r>
            <a:r>
              <a:rPr lang="en-US" baseline="0"/>
              <a:t> </a:t>
            </a:r>
            <a:r>
              <a:rPr lang="en-US" baseline="0" err="1"/>
              <a:t>nhiệm</a:t>
            </a:r>
            <a:r>
              <a:rPr lang="en-US" baseline="0"/>
              <a:t> Request </a:t>
            </a:r>
            <a:r>
              <a:rPr lang="en-US" baseline="0" err="1"/>
              <a:t>đó.Từ</a:t>
            </a:r>
            <a:r>
              <a:rPr lang="en-US" baseline="0"/>
              <a:t> Routing </a:t>
            </a:r>
            <a:r>
              <a:rPr lang="en-US" baseline="0" err="1"/>
              <a:t>có</a:t>
            </a:r>
            <a:r>
              <a:rPr lang="en-US" baseline="0"/>
              <a:t> </a:t>
            </a:r>
            <a:r>
              <a:rPr lang="en-US" baseline="0" err="1"/>
              <a:t>thể</a:t>
            </a:r>
            <a:r>
              <a:rPr lang="en-US" baseline="0"/>
              <a:t> </a:t>
            </a:r>
            <a:r>
              <a:rPr lang="en-US" baseline="0" err="1"/>
              <a:t>đẩy</a:t>
            </a:r>
            <a:r>
              <a:rPr lang="en-US" baseline="0"/>
              <a:t> </a:t>
            </a:r>
            <a:r>
              <a:rPr lang="en-US" baseline="0" err="1"/>
              <a:t>xuống</a:t>
            </a:r>
            <a:r>
              <a:rPr lang="en-US" baseline="0"/>
              <a:t> Controller(Controller </a:t>
            </a:r>
            <a:r>
              <a:rPr lang="en-US" baseline="0" err="1"/>
              <a:t>quản</a:t>
            </a:r>
            <a:r>
              <a:rPr lang="en-US" baseline="0"/>
              <a:t> </a:t>
            </a:r>
            <a:r>
              <a:rPr lang="en-US" baseline="0" err="1"/>
              <a:t>lý</a:t>
            </a:r>
            <a:r>
              <a:rPr lang="en-US" baseline="0"/>
              <a:t> Request).Controller </a:t>
            </a:r>
            <a:r>
              <a:rPr lang="en-US" baseline="0" err="1"/>
              <a:t>đẩy</a:t>
            </a:r>
            <a:r>
              <a:rPr lang="en-US" baseline="0"/>
              <a:t> </a:t>
            </a:r>
            <a:r>
              <a:rPr lang="en-US" baseline="0" err="1"/>
              <a:t>lên</a:t>
            </a:r>
            <a:r>
              <a:rPr lang="en-US" baseline="0"/>
              <a:t> </a:t>
            </a:r>
            <a:r>
              <a:rPr lang="en-US" baseline="0" err="1"/>
              <a:t>hiểu</a:t>
            </a:r>
            <a:r>
              <a:rPr lang="en-US" baseline="0"/>
              <a:t> </a:t>
            </a:r>
            <a:r>
              <a:rPr lang="en-US" baseline="0" err="1"/>
              <a:t>là</a:t>
            </a:r>
            <a:r>
              <a:rPr lang="en-US" baseline="0"/>
              <a:t> do </a:t>
            </a:r>
            <a:r>
              <a:rPr lang="en-US" baseline="0" err="1"/>
              <a:t>ai</a:t>
            </a:r>
            <a:r>
              <a:rPr lang="en-US" baseline="0"/>
              <a:t> </a:t>
            </a:r>
            <a:r>
              <a:rPr lang="en-US" baseline="0" err="1"/>
              <a:t>xử</a:t>
            </a:r>
            <a:r>
              <a:rPr lang="en-US" baseline="0"/>
              <a:t> </a:t>
            </a:r>
            <a:r>
              <a:rPr lang="en-US" baseline="0" err="1"/>
              <a:t>lý</a:t>
            </a:r>
            <a:r>
              <a:rPr lang="en-US" baseline="0"/>
              <a:t>:</a:t>
            </a:r>
          </a:p>
          <a:p>
            <a:pPr marL="0" indent="0">
              <a:buNone/>
            </a:pPr>
            <a:r>
              <a:rPr lang="en-US" baseline="0"/>
              <a:t>-</a:t>
            </a:r>
            <a:r>
              <a:rPr lang="en-US" baseline="0" err="1"/>
              <a:t>Nếu</a:t>
            </a:r>
            <a:r>
              <a:rPr lang="en-US" baseline="0"/>
              <a:t> Controller </a:t>
            </a:r>
            <a:r>
              <a:rPr lang="en-US" baseline="0" err="1"/>
              <a:t>hiểu</a:t>
            </a:r>
            <a:r>
              <a:rPr lang="en-US" baseline="0"/>
              <a:t> </a:t>
            </a:r>
            <a:r>
              <a:rPr lang="en-US" baseline="0" err="1"/>
              <a:t>đây</a:t>
            </a:r>
            <a:r>
              <a:rPr lang="en-US" baseline="0"/>
              <a:t> </a:t>
            </a:r>
            <a:r>
              <a:rPr lang="en-US" baseline="0" err="1"/>
              <a:t>là</a:t>
            </a:r>
            <a:r>
              <a:rPr lang="en-US" baseline="0"/>
              <a:t> </a:t>
            </a:r>
            <a:r>
              <a:rPr lang="en-US" baseline="0" err="1"/>
              <a:t>thông</a:t>
            </a:r>
            <a:r>
              <a:rPr lang="en-US" baseline="0"/>
              <a:t> tin </a:t>
            </a:r>
            <a:r>
              <a:rPr lang="en-US" baseline="0" err="1"/>
              <a:t>giao</a:t>
            </a:r>
            <a:r>
              <a:rPr lang="en-US" baseline="0"/>
              <a:t> </a:t>
            </a:r>
            <a:r>
              <a:rPr lang="en-US" baseline="0" err="1"/>
              <a:t>diện</a:t>
            </a:r>
            <a:r>
              <a:rPr lang="en-US" baseline="0"/>
              <a:t> </a:t>
            </a:r>
            <a:r>
              <a:rPr lang="en-US" baseline="0" err="1"/>
              <a:t>bình</a:t>
            </a:r>
            <a:r>
              <a:rPr lang="en-US" baseline="0"/>
              <a:t> </a:t>
            </a:r>
            <a:r>
              <a:rPr lang="en-US" baseline="0" err="1"/>
              <a:t>thường</a:t>
            </a:r>
            <a:r>
              <a:rPr lang="en-US" baseline="0"/>
              <a:t> </a:t>
            </a:r>
            <a:r>
              <a:rPr lang="en-US" baseline="0" err="1"/>
              <a:t>thì</a:t>
            </a:r>
            <a:r>
              <a:rPr lang="en-US" baseline="0"/>
              <a:t> Controller </a:t>
            </a:r>
            <a:r>
              <a:rPr lang="en-US" baseline="0" err="1"/>
              <a:t>sẽ</a:t>
            </a:r>
            <a:r>
              <a:rPr lang="en-US" baseline="0"/>
              <a:t> </a:t>
            </a:r>
            <a:r>
              <a:rPr lang="en-US" baseline="0" err="1"/>
              <a:t>đẩy</a:t>
            </a:r>
            <a:r>
              <a:rPr lang="en-US" baseline="0"/>
              <a:t> </a:t>
            </a:r>
            <a:r>
              <a:rPr lang="en-US" baseline="0" err="1"/>
              <a:t>vào</a:t>
            </a:r>
            <a:r>
              <a:rPr lang="en-US" baseline="0"/>
              <a:t> View -&gt;View </a:t>
            </a:r>
            <a:r>
              <a:rPr lang="en-US" baseline="0" err="1"/>
              <a:t>đẩy</a:t>
            </a:r>
            <a:r>
              <a:rPr lang="en-US" baseline="0"/>
              <a:t> </a:t>
            </a:r>
            <a:r>
              <a:rPr lang="en-US" baseline="0" err="1"/>
              <a:t>lên</a:t>
            </a:r>
            <a:r>
              <a:rPr lang="en-US" baseline="0"/>
              <a:t> </a:t>
            </a:r>
            <a:r>
              <a:rPr lang="en-US" baseline="0" err="1"/>
              <a:t>trình</a:t>
            </a:r>
            <a:r>
              <a:rPr lang="en-US" baseline="0"/>
              <a:t> </a:t>
            </a:r>
            <a:r>
              <a:rPr lang="en-US" baseline="0" err="1"/>
              <a:t>duyệt</a:t>
            </a:r>
            <a:endParaRPr lang="en-US" baseline="0"/>
          </a:p>
          <a:p>
            <a:pPr marL="0" indent="0">
              <a:buNone/>
            </a:pPr>
            <a:r>
              <a:rPr lang="en-US" baseline="0"/>
              <a:t>-</a:t>
            </a:r>
            <a:r>
              <a:rPr lang="en-US" baseline="0" err="1"/>
              <a:t>Nếu</a:t>
            </a:r>
            <a:r>
              <a:rPr lang="en-US" baseline="0"/>
              <a:t> Controller </a:t>
            </a:r>
            <a:r>
              <a:rPr lang="en-US" baseline="0" err="1"/>
              <a:t>hiểu</a:t>
            </a:r>
            <a:r>
              <a:rPr lang="en-US" baseline="0"/>
              <a:t> </a:t>
            </a:r>
            <a:r>
              <a:rPr lang="en-US" baseline="0" err="1"/>
              <a:t>đây</a:t>
            </a:r>
            <a:r>
              <a:rPr lang="en-US" baseline="0"/>
              <a:t> </a:t>
            </a:r>
            <a:r>
              <a:rPr lang="en-US" baseline="0" err="1"/>
              <a:t>là</a:t>
            </a:r>
            <a:r>
              <a:rPr lang="en-US" baseline="0"/>
              <a:t> </a:t>
            </a:r>
            <a:r>
              <a:rPr lang="en-US" baseline="0" err="1"/>
              <a:t>thông</a:t>
            </a:r>
            <a:r>
              <a:rPr lang="en-US" baseline="0"/>
              <a:t> tin </a:t>
            </a:r>
            <a:r>
              <a:rPr lang="en-US" baseline="0" err="1"/>
              <a:t>cần</a:t>
            </a:r>
            <a:r>
              <a:rPr lang="en-US" baseline="0"/>
              <a:t> </a:t>
            </a:r>
            <a:r>
              <a:rPr lang="en-US" baseline="0" err="1"/>
              <a:t>lấy</a:t>
            </a:r>
            <a:r>
              <a:rPr lang="en-US" baseline="0"/>
              <a:t> </a:t>
            </a:r>
            <a:r>
              <a:rPr lang="en-US" baseline="0" err="1"/>
              <a:t>trong</a:t>
            </a:r>
            <a:r>
              <a:rPr lang="en-US" baseline="0"/>
              <a:t> database -&gt;Controller </a:t>
            </a:r>
            <a:r>
              <a:rPr lang="en-US" baseline="0" err="1"/>
              <a:t>sẽ</a:t>
            </a:r>
            <a:r>
              <a:rPr lang="en-US" baseline="0"/>
              <a:t> </a:t>
            </a:r>
            <a:r>
              <a:rPr lang="en-US" baseline="0" err="1"/>
              <a:t>đẩy</a:t>
            </a:r>
            <a:r>
              <a:rPr lang="en-US" baseline="0"/>
              <a:t> </a:t>
            </a:r>
            <a:r>
              <a:rPr lang="en-US" baseline="0" err="1"/>
              <a:t>vào</a:t>
            </a:r>
            <a:r>
              <a:rPr lang="en-US" baseline="0"/>
              <a:t> Model-&gt;</a:t>
            </a:r>
            <a:r>
              <a:rPr lang="en-US" baseline="0" err="1"/>
              <a:t>từ</a:t>
            </a:r>
            <a:r>
              <a:rPr lang="en-US" baseline="0"/>
              <a:t> Model </a:t>
            </a:r>
            <a:r>
              <a:rPr lang="en-US" baseline="0" err="1"/>
              <a:t>đẩy</a:t>
            </a:r>
            <a:r>
              <a:rPr lang="en-US" baseline="0"/>
              <a:t> </a:t>
            </a:r>
            <a:r>
              <a:rPr lang="en-US" baseline="0" err="1"/>
              <a:t>vào</a:t>
            </a:r>
            <a:r>
              <a:rPr lang="en-US" baseline="0"/>
              <a:t> Database-&gt;Database </a:t>
            </a:r>
            <a:r>
              <a:rPr lang="en-US" baseline="0" err="1"/>
              <a:t>đẩy</a:t>
            </a:r>
            <a:r>
              <a:rPr lang="en-US" baseline="0"/>
              <a:t> </a:t>
            </a:r>
            <a:r>
              <a:rPr lang="en-US" baseline="0" err="1"/>
              <a:t>lại</a:t>
            </a:r>
            <a:r>
              <a:rPr lang="en-US" baseline="0"/>
              <a:t> Model </a:t>
            </a:r>
            <a:r>
              <a:rPr lang="en-US" baseline="0" err="1"/>
              <a:t>dữ</a:t>
            </a:r>
            <a:r>
              <a:rPr lang="en-US" baseline="0"/>
              <a:t> </a:t>
            </a:r>
            <a:r>
              <a:rPr lang="en-US" baseline="0" err="1"/>
              <a:t>liệu</a:t>
            </a:r>
            <a:r>
              <a:rPr lang="en-US" baseline="0"/>
              <a:t> </a:t>
            </a:r>
            <a:r>
              <a:rPr lang="en-US" baseline="0" err="1"/>
              <a:t>cần</a:t>
            </a:r>
            <a:r>
              <a:rPr lang="en-US" baseline="0"/>
              <a:t> </a:t>
            </a:r>
            <a:r>
              <a:rPr lang="en-US" baseline="0" err="1"/>
              <a:t>thiết</a:t>
            </a:r>
            <a:r>
              <a:rPr lang="en-US" baseline="0"/>
              <a:t> -&gt;</a:t>
            </a:r>
            <a:r>
              <a:rPr lang="en-US" baseline="0" err="1"/>
              <a:t>Sau</a:t>
            </a:r>
            <a:r>
              <a:rPr lang="en-US" baseline="0"/>
              <a:t> </a:t>
            </a:r>
            <a:r>
              <a:rPr lang="en-US" baseline="0" err="1"/>
              <a:t>khi</a:t>
            </a:r>
            <a:r>
              <a:rPr lang="en-US" baseline="0"/>
              <a:t> </a:t>
            </a:r>
            <a:r>
              <a:rPr lang="en-US" baseline="0" err="1"/>
              <a:t>có</a:t>
            </a:r>
            <a:r>
              <a:rPr lang="en-US" baseline="0"/>
              <a:t> </a:t>
            </a:r>
            <a:r>
              <a:rPr lang="en-US" baseline="0" err="1"/>
              <a:t>dữ</a:t>
            </a:r>
            <a:r>
              <a:rPr lang="en-US" baseline="0"/>
              <a:t> </a:t>
            </a:r>
            <a:r>
              <a:rPr lang="en-US" baseline="0" err="1"/>
              <a:t>liệu</a:t>
            </a:r>
            <a:r>
              <a:rPr lang="en-US" baseline="0"/>
              <a:t> </a:t>
            </a:r>
            <a:r>
              <a:rPr lang="en-US" baseline="0" err="1"/>
              <a:t>cần</a:t>
            </a:r>
            <a:r>
              <a:rPr lang="en-US" baseline="0"/>
              <a:t> </a:t>
            </a:r>
            <a:r>
              <a:rPr lang="en-US" baseline="0" err="1"/>
              <a:t>thiết</a:t>
            </a:r>
            <a:r>
              <a:rPr lang="en-US" baseline="0"/>
              <a:t> </a:t>
            </a:r>
            <a:r>
              <a:rPr lang="en-US" baseline="0" err="1"/>
              <a:t>thì</a:t>
            </a:r>
            <a:r>
              <a:rPr lang="en-US" baseline="0"/>
              <a:t> Model </a:t>
            </a:r>
            <a:r>
              <a:rPr lang="en-US" baseline="0" err="1"/>
              <a:t>sẽ</a:t>
            </a:r>
            <a:r>
              <a:rPr lang="en-US" baseline="0"/>
              <a:t> </a:t>
            </a:r>
            <a:r>
              <a:rPr lang="en-US" baseline="0" err="1"/>
              <a:t>đẩy</a:t>
            </a:r>
            <a:r>
              <a:rPr lang="en-US" baseline="0"/>
              <a:t> </a:t>
            </a:r>
            <a:r>
              <a:rPr lang="en-US" baseline="0" err="1"/>
              <a:t>lại</a:t>
            </a:r>
            <a:r>
              <a:rPr lang="en-US" baseline="0"/>
              <a:t> Controller -&gt;Controller </a:t>
            </a:r>
            <a:r>
              <a:rPr lang="en-US" baseline="0" err="1"/>
              <a:t>đẩy</a:t>
            </a:r>
            <a:r>
              <a:rPr lang="en-US" baseline="0"/>
              <a:t> </a:t>
            </a:r>
            <a:r>
              <a:rPr lang="en-US" baseline="0" err="1"/>
              <a:t>vào</a:t>
            </a:r>
            <a:r>
              <a:rPr lang="en-US" baseline="0"/>
              <a:t> View </a:t>
            </a:r>
            <a:r>
              <a:rPr lang="en-US" baseline="0" err="1"/>
              <a:t>và</a:t>
            </a:r>
            <a:r>
              <a:rPr lang="en-US" baseline="0"/>
              <a:t> </a:t>
            </a:r>
            <a:r>
              <a:rPr lang="en-US" baseline="0" err="1"/>
              <a:t>hiển</a:t>
            </a:r>
            <a:r>
              <a:rPr lang="en-US" baseline="0"/>
              <a:t> </a:t>
            </a:r>
            <a:r>
              <a:rPr lang="en-US" baseline="0" err="1"/>
              <a:t>thị</a:t>
            </a:r>
            <a:r>
              <a:rPr lang="en-US" baseline="0"/>
              <a:t> </a:t>
            </a:r>
            <a:r>
              <a:rPr lang="en-US" baseline="0" err="1"/>
              <a:t>ra</a:t>
            </a:r>
            <a:r>
              <a:rPr lang="en-US" baseline="0"/>
              <a:t> </a:t>
            </a:r>
            <a:r>
              <a:rPr lang="en-US" baseline="0" err="1"/>
              <a:t>ngoài</a:t>
            </a:r>
            <a:r>
              <a:rPr lang="en-US" baseline="0"/>
              <a:t> </a:t>
            </a:r>
            <a:r>
              <a:rPr lang="en-US" baseline="0" err="1"/>
              <a:t>trình</a:t>
            </a:r>
            <a:r>
              <a:rPr lang="en-US" baseline="0"/>
              <a:t> </a:t>
            </a:r>
            <a:r>
              <a:rPr lang="en-US" baseline="0" err="1"/>
              <a:t>duyệt</a:t>
            </a:r>
            <a:r>
              <a:rPr lang="en-US" baseline="0"/>
              <a:t>.</a:t>
            </a:r>
            <a:endParaRPr lang="en-US"/>
          </a:p>
        </p:txBody>
      </p:sp>
    </p:spTree>
    <p:extLst>
      <p:ext uri="{BB962C8B-B14F-4D97-AF65-F5344CB8AC3E}">
        <p14:creationId xmlns:p14="http://schemas.microsoft.com/office/powerpoint/2010/main" val="13751589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lvl="2"/>
            <a:r>
              <a:rPr lang="en-US" sz="1100" kern="1200" err="1">
                <a:solidFill>
                  <a:schemeClr val="tx1"/>
                </a:solidFill>
                <a:effectLst/>
                <a:latin typeface="+mn-lt"/>
                <a:ea typeface="+mn-ea"/>
                <a:cs typeface="+mn-cs"/>
              </a:rPr>
              <a:t>Chức</a:t>
            </a:r>
            <a:r>
              <a:rPr lang="en-US" sz="1100" kern="1200" baseline="0">
                <a:solidFill>
                  <a:schemeClr val="tx1"/>
                </a:solidFill>
                <a:effectLst/>
                <a:latin typeface="+mn-lt"/>
                <a:ea typeface="+mn-ea"/>
                <a:cs typeface="+mn-cs"/>
              </a:rPr>
              <a:t> </a:t>
            </a:r>
            <a:r>
              <a:rPr lang="en-US" sz="1100" kern="1200" baseline="0" err="1">
                <a:solidFill>
                  <a:schemeClr val="tx1"/>
                </a:solidFill>
                <a:effectLst/>
                <a:latin typeface="+mn-lt"/>
                <a:ea typeface="+mn-ea"/>
                <a:cs typeface="+mn-cs"/>
              </a:rPr>
              <a:t>năng</a:t>
            </a:r>
            <a:r>
              <a:rPr lang="en-US" sz="1100" kern="1200" baseline="0">
                <a:solidFill>
                  <a:schemeClr val="tx1"/>
                </a:solidFill>
                <a:effectLst/>
                <a:latin typeface="+mn-lt"/>
                <a:ea typeface="+mn-ea"/>
                <a:cs typeface="+mn-cs"/>
              </a:rPr>
              <a:t> </a:t>
            </a:r>
            <a:r>
              <a:rPr lang="en-US" sz="1100" kern="1200" baseline="0" err="1">
                <a:solidFill>
                  <a:schemeClr val="tx1"/>
                </a:solidFill>
                <a:effectLst/>
                <a:latin typeface="+mn-lt"/>
                <a:ea typeface="+mn-ea"/>
                <a:cs typeface="+mn-cs"/>
              </a:rPr>
              <a:t>mua</a:t>
            </a:r>
            <a:r>
              <a:rPr lang="en-US" sz="1100" kern="1200" baseline="0">
                <a:solidFill>
                  <a:schemeClr val="tx1"/>
                </a:solidFill>
                <a:effectLst/>
                <a:latin typeface="+mn-lt"/>
                <a:ea typeface="+mn-ea"/>
                <a:cs typeface="+mn-cs"/>
              </a:rPr>
              <a:t> </a:t>
            </a:r>
            <a:r>
              <a:rPr lang="en-US" sz="1100" kern="1200" baseline="0" err="1">
                <a:solidFill>
                  <a:schemeClr val="tx1"/>
                </a:solidFill>
                <a:effectLst/>
                <a:latin typeface="+mn-lt"/>
                <a:ea typeface="+mn-ea"/>
                <a:cs typeface="+mn-cs"/>
              </a:rPr>
              <a:t>hàng</a:t>
            </a:r>
            <a:r>
              <a:rPr lang="en-US" sz="1100" kern="1200" baseline="0">
                <a:solidFill>
                  <a:schemeClr val="tx1"/>
                </a:solidFill>
                <a:effectLst/>
                <a:latin typeface="+mn-lt"/>
                <a:ea typeface="+mn-ea"/>
                <a:cs typeface="+mn-cs"/>
              </a:rPr>
              <a:t>:::::</a:t>
            </a:r>
            <a:endParaRPr lang="en-US" sz="1100" kern="1200">
              <a:solidFill>
                <a:schemeClr val="tx1"/>
              </a:solidFill>
              <a:effectLst/>
              <a:latin typeface="+mn-lt"/>
              <a:ea typeface="+mn-ea"/>
              <a:cs typeface="+mn-cs"/>
            </a:endParaRPr>
          </a:p>
          <a:p>
            <a:pPr lvl="2"/>
            <a:r>
              <a:rPr lang="en-US" sz="1100" kern="1200" err="1">
                <a:solidFill>
                  <a:schemeClr val="tx1"/>
                </a:solidFill>
                <a:effectLst/>
                <a:latin typeface="+mn-lt"/>
                <a:ea typeface="+mn-ea"/>
                <a:cs typeface="+mn-cs"/>
              </a:rPr>
              <a:t>Khi</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người</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mua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truy</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cập</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trang</a:t>
            </a:r>
            <a:r>
              <a:rPr lang="en-US" sz="1100" kern="1200">
                <a:solidFill>
                  <a:schemeClr val="tx1"/>
                </a:solidFill>
                <a:effectLst/>
                <a:latin typeface="+mn-lt"/>
                <a:ea typeface="+mn-ea"/>
                <a:cs typeface="+mn-cs"/>
              </a:rPr>
              <a:t> web </a:t>
            </a:r>
            <a:r>
              <a:rPr lang="en-US" sz="1100" kern="1200" err="1">
                <a:solidFill>
                  <a:schemeClr val="tx1"/>
                </a:solidFill>
                <a:effectLst/>
                <a:latin typeface="+mn-lt"/>
                <a:ea typeface="+mn-ea"/>
                <a:cs typeface="+mn-cs"/>
              </a:rPr>
              <a:t>có</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thể</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thực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hiện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các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thao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tác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sau</a:t>
            </a:r>
            <a:r>
              <a:rPr lang="en-US" sz="1100" kern="1200">
                <a:solidFill>
                  <a:schemeClr val="tx1"/>
                </a:solidFill>
                <a:effectLst/>
                <a:latin typeface="+mn-lt"/>
                <a:ea typeface="+mn-ea"/>
                <a:cs typeface="+mn-cs"/>
              </a:rPr>
              <a:t> :</a:t>
            </a:r>
          </a:p>
          <a:p>
            <a:pPr lvl="1"/>
            <a:r>
              <a:rPr lang="en-US" sz="1100" kern="1200" err="1">
                <a:solidFill>
                  <a:schemeClr val="tx1"/>
                </a:solidFill>
                <a:effectLst/>
                <a:latin typeface="+mn-lt"/>
                <a:ea typeface="+mn-ea"/>
                <a:cs typeface="+mn-cs"/>
              </a:rPr>
              <a:t>Xem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sản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phẩm</a:t>
            </a:r>
            <a:r>
              <a:rPr lang="en-US" sz="1100" kern="1200">
                <a:solidFill>
                  <a:schemeClr val="tx1"/>
                </a:solidFill>
                <a:effectLst/>
                <a:latin typeface="+mn-lt"/>
                <a:ea typeface="+mn-ea"/>
                <a:cs typeface="+mn-cs"/>
              </a:rPr>
              <a:t>.</a:t>
            </a:r>
          </a:p>
          <a:p>
            <a:pPr lvl="1"/>
            <a:r>
              <a:rPr lang="en-US" sz="1100" kern="1200" err="1">
                <a:solidFill>
                  <a:schemeClr val="tx1"/>
                </a:solidFill>
                <a:effectLst/>
                <a:latin typeface="+mn-lt"/>
                <a:ea typeface="+mn-ea"/>
                <a:cs typeface="+mn-cs"/>
              </a:rPr>
              <a:t>Lựa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chọn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sản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phẩm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giỏ</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a:t>
            </a:r>
          </a:p>
          <a:p>
            <a:pPr lvl="1"/>
            <a:r>
              <a:rPr lang="en-US" sz="1100" kern="1200" err="1">
                <a:solidFill>
                  <a:schemeClr val="tx1"/>
                </a:solidFill>
                <a:effectLst/>
                <a:latin typeface="+mn-lt"/>
                <a:ea typeface="+mn-ea"/>
                <a:cs typeface="+mn-cs"/>
              </a:rPr>
              <a:t>Xem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giỏ</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chỉnh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sửa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số</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lượng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sản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phảm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trong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giỏ</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a:t>
            </a:r>
          </a:p>
          <a:p>
            <a:pPr lvl="1"/>
            <a:r>
              <a:rPr lang="en-US" sz="1100" kern="1200" err="1">
                <a:solidFill>
                  <a:schemeClr val="tx1"/>
                </a:solidFill>
                <a:effectLst/>
                <a:latin typeface="+mn-lt"/>
                <a:ea typeface="+mn-ea"/>
                <a:cs typeface="+mn-cs"/>
              </a:rPr>
              <a:t>Xóa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các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sản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phẩm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trong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giỏ</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hoặc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xóa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tất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cả</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giỏ</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a:t>
            </a:r>
          </a:p>
          <a:p>
            <a:pPr lvl="1"/>
            <a:r>
              <a:rPr lang="en-US" sz="1100" kern="1200" err="1">
                <a:solidFill>
                  <a:schemeClr val="tx1"/>
                </a:solidFill>
                <a:effectLst/>
                <a:latin typeface="+mn-lt"/>
                <a:ea typeface="+mn-ea"/>
                <a:cs typeface="+mn-cs"/>
              </a:rPr>
              <a:t>Thanh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toán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giỏ</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endParaRPr lang="en-US" sz="1100" kern="1200">
              <a:solidFill>
                <a:schemeClr val="tx1"/>
              </a:solidFill>
              <a:effectLst/>
              <a:latin typeface="+mn-lt"/>
              <a:ea typeface="+mn-ea"/>
              <a:cs typeface="+mn-cs"/>
            </a:endParaRPr>
          </a:p>
          <a:p>
            <a:pPr lvl="0"/>
            <a:r>
              <a:rPr lang="en-US" sz="1100" b="1" u="sng" kern="1200" err="1">
                <a:solidFill>
                  <a:schemeClr val="tx1"/>
                </a:solidFill>
                <a:effectLst/>
                <a:latin typeface="+mn-lt"/>
                <a:ea typeface="+mn-ea"/>
                <a:cs typeface="+mn-cs"/>
              </a:rPr>
              <a:t>Đặt</a:t>
            </a:r>
            <a:r>
              <a:rPr lang="en-US" sz="1100" b="1" u="sng" kern="1200">
                <a:solidFill>
                  <a:schemeClr val="tx1"/>
                </a:solidFill>
                <a:effectLst/>
                <a:latin typeface="+mn-lt"/>
                <a:ea typeface="+mn-ea"/>
                <a:cs typeface="+mn-cs"/>
              </a:rPr>
              <a:t> </a:t>
            </a:r>
            <a:r>
              <a:rPr lang="en-US" sz="1100" b="1" u="sng" kern="1200" err="1">
                <a:solidFill>
                  <a:schemeClr val="tx1"/>
                </a:solidFill>
                <a:effectLst/>
                <a:latin typeface="+mn-lt"/>
                <a:ea typeface="+mn-ea"/>
                <a:cs typeface="+mn-cs"/>
              </a:rPr>
              <a:t>hàng</a:t>
            </a:r>
            <a:endParaRPr lang="en-US" sz="1100" kern="1200">
              <a:solidFill>
                <a:schemeClr val="tx1"/>
              </a:solidFill>
              <a:effectLst/>
              <a:latin typeface="+mn-lt"/>
              <a:ea typeface="+mn-ea"/>
              <a:cs typeface="+mn-cs"/>
            </a:endParaRPr>
          </a:p>
          <a:p>
            <a:r>
              <a:rPr lang="en-US" sz="1100" b="1" u="none" strike="noStrike" kern="1200">
                <a:solidFill>
                  <a:schemeClr val="tx1"/>
                </a:solidFill>
                <a:effectLst/>
                <a:latin typeface="+mn-lt"/>
                <a:ea typeface="+mn-ea"/>
                <a:cs typeface="+mn-cs"/>
              </a:rPr>
              <a:t> </a:t>
            </a:r>
            <a:endParaRPr lang="en-US" sz="1100" kern="1200">
              <a:solidFill>
                <a:schemeClr val="tx1"/>
              </a:solidFill>
              <a:effectLst/>
              <a:latin typeface="+mn-lt"/>
              <a:ea typeface="+mn-ea"/>
              <a:cs typeface="+mn-cs"/>
            </a:endParaRPr>
          </a:p>
          <a:p>
            <a:r>
              <a:rPr lang="en-US" sz="1100" b="1" kern="1200" err="1">
                <a:solidFill>
                  <a:schemeClr val="tx1"/>
                </a:solidFill>
                <a:effectLst/>
                <a:latin typeface="+mn-lt"/>
                <a:ea typeface="+mn-ea"/>
                <a:cs typeface="+mn-cs"/>
              </a:rPr>
              <a:t>Mô</a:t>
            </a:r>
            <a:r>
              <a:rPr lang="en-US" sz="1100" b="1" kern="1200">
                <a:solidFill>
                  <a:schemeClr val="tx1"/>
                </a:solidFill>
                <a:effectLst/>
                <a:latin typeface="+mn-lt"/>
                <a:ea typeface="+mn-ea"/>
                <a:cs typeface="+mn-cs"/>
              </a:rPr>
              <a:t> </a:t>
            </a:r>
            <a:r>
              <a:rPr lang="en-US" sz="1100" b="1" kern="1200" err="1">
                <a:solidFill>
                  <a:schemeClr val="tx1"/>
                </a:solidFill>
                <a:effectLst/>
                <a:latin typeface="+mn-lt"/>
                <a:ea typeface="+mn-ea"/>
                <a:cs typeface="+mn-cs"/>
              </a:rPr>
              <a:t>tả</a:t>
            </a:r>
            <a:endParaRPr lang="en-US" sz="1100" kern="1200">
              <a:solidFill>
                <a:schemeClr val="tx1"/>
              </a:solidFill>
              <a:effectLst/>
              <a:latin typeface="+mn-lt"/>
              <a:ea typeface="+mn-ea"/>
              <a:cs typeface="+mn-cs"/>
            </a:endParaRPr>
          </a:p>
          <a:p>
            <a:pPr lvl="0"/>
            <a:r>
              <a:rPr lang="en-US" sz="1100" kern="1200" err="1">
                <a:solidFill>
                  <a:schemeClr val="tx1"/>
                </a:solidFill>
                <a:effectLst/>
                <a:latin typeface="+mn-lt"/>
                <a:ea typeface="+mn-ea"/>
                <a:cs typeface="+mn-cs"/>
              </a:rPr>
              <a:t>Người</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dùng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có</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thể</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xem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sản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phẩm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bằng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cách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nhấn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nút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xem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thêm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thêm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sản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phẩm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giỏ</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bằng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cách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nhấn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nút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thêm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giỏ</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sau</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đó</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giỏ</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chỉnh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sửa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số</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lượng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sản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phẩm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muốn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mua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xem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tin </a:t>
            </a:r>
            <a:r>
              <a:rPr lang="en-US" sz="1100" kern="1200" err="1">
                <a:solidFill>
                  <a:schemeClr val="tx1"/>
                </a:solidFill>
                <a:effectLst/>
                <a:latin typeface="+mn-lt"/>
                <a:ea typeface="+mn-ea"/>
                <a:cs typeface="+mn-cs"/>
              </a:rPr>
              <a:t>giá</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tiền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tổng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số</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tiền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cần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thanh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toán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chọn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thanh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toán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sau</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đó</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nhấn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đặt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để</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điền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tin. </a:t>
            </a:r>
          </a:p>
          <a:p>
            <a:pPr lvl="0"/>
            <a:r>
              <a:rPr lang="en-US" sz="1100" kern="1200" err="1">
                <a:solidFill>
                  <a:schemeClr val="tx1"/>
                </a:solidFill>
                <a:effectLst/>
                <a:latin typeface="+mn-lt"/>
                <a:ea typeface="+mn-ea"/>
                <a:cs typeface="+mn-cs"/>
              </a:rPr>
              <a:t>Điền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tin </a:t>
            </a:r>
            <a:r>
              <a:rPr lang="en-US" sz="1100" kern="1200" err="1">
                <a:solidFill>
                  <a:schemeClr val="tx1"/>
                </a:solidFill>
                <a:effectLst/>
                <a:latin typeface="+mn-lt"/>
                <a:ea typeface="+mn-ea"/>
                <a:cs typeface="+mn-cs"/>
              </a:rPr>
              <a:t>theo</a:t>
            </a:r>
            <a:r>
              <a:rPr lang="en-US" sz="1100" kern="1200">
                <a:solidFill>
                  <a:schemeClr val="tx1"/>
                </a:solidFill>
                <a:effectLst/>
                <a:latin typeface="+mn-lt"/>
                <a:ea typeface="+mn-ea"/>
                <a:cs typeface="+mn-cs"/>
              </a:rPr>
              <a:t> form </a:t>
            </a:r>
            <a:r>
              <a:rPr lang="en-US" sz="1100" kern="1200" err="1">
                <a:solidFill>
                  <a:schemeClr val="tx1"/>
                </a:solidFill>
                <a:effectLst/>
                <a:latin typeface="+mn-lt"/>
                <a:ea typeface="+mn-ea"/>
                <a:cs typeface="+mn-cs"/>
              </a:rPr>
              <a:t>để</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hoàn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tất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chức</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năng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mua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a:t>
            </a:r>
          </a:p>
          <a:p>
            <a:r>
              <a:rPr lang="en-US" sz="1100" b="1" kern="1200" err="1">
                <a:solidFill>
                  <a:schemeClr val="tx1"/>
                </a:solidFill>
                <a:effectLst/>
                <a:latin typeface="+mn-lt"/>
                <a:ea typeface="+mn-ea"/>
                <a:cs typeface="+mn-cs"/>
              </a:rPr>
              <a:t>Nhập</a:t>
            </a:r>
            <a:endParaRPr lang="en-US" sz="1100" kern="1200">
              <a:solidFill>
                <a:schemeClr val="tx1"/>
              </a:solidFill>
              <a:effectLst/>
              <a:latin typeface="+mn-lt"/>
              <a:ea typeface="+mn-ea"/>
              <a:cs typeface="+mn-cs"/>
            </a:endParaRPr>
          </a:p>
          <a:p>
            <a:pPr lvl="0"/>
            <a:r>
              <a:rPr lang="en-US" sz="1100" kern="1200" err="1">
                <a:solidFill>
                  <a:schemeClr val="tx1"/>
                </a:solidFill>
                <a:effectLst/>
                <a:latin typeface="+mn-lt"/>
                <a:ea typeface="+mn-ea"/>
                <a:cs typeface="+mn-cs"/>
              </a:rPr>
              <a:t>Khách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điền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tin </a:t>
            </a:r>
            <a:r>
              <a:rPr lang="en-US" sz="1100" kern="1200" err="1">
                <a:solidFill>
                  <a:schemeClr val="tx1"/>
                </a:solidFill>
                <a:effectLst/>
                <a:latin typeface="+mn-lt"/>
                <a:ea typeface="+mn-ea"/>
                <a:cs typeface="+mn-cs"/>
              </a:rPr>
              <a:t>vào</a:t>
            </a:r>
            <a:r>
              <a:rPr lang="en-US" sz="1100" kern="1200">
                <a:solidFill>
                  <a:schemeClr val="tx1"/>
                </a:solidFill>
                <a:effectLst/>
                <a:latin typeface="+mn-lt"/>
                <a:ea typeface="+mn-ea"/>
                <a:cs typeface="+mn-cs"/>
              </a:rPr>
              <a:t> form </a:t>
            </a:r>
            <a:r>
              <a:rPr lang="en-US" sz="1100" kern="1200" err="1">
                <a:solidFill>
                  <a:schemeClr val="tx1"/>
                </a:solidFill>
                <a:effectLst/>
                <a:latin typeface="+mn-lt"/>
                <a:ea typeface="+mn-ea"/>
                <a:cs typeface="+mn-cs"/>
              </a:rPr>
              <a:t>đặt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theo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hướng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dẫn</a:t>
            </a:r>
            <a:r>
              <a:rPr lang="en-US" sz="1100" kern="1200">
                <a:solidFill>
                  <a:schemeClr val="tx1"/>
                </a:solidFill>
                <a:effectLst/>
                <a:latin typeface="+mn-lt"/>
                <a:ea typeface="+mn-ea"/>
                <a:cs typeface="+mn-cs"/>
              </a:rPr>
              <a:t>.</a:t>
            </a:r>
          </a:p>
          <a:p>
            <a:r>
              <a:rPr lang="en-US" sz="1100" b="1" kern="1200" err="1">
                <a:solidFill>
                  <a:schemeClr val="tx1"/>
                </a:solidFill>
                <a:effectLst/>
                <a:latin typeface="+mn-lt"/>
                <a:ea typeface="+mn-ea"/>
                <a:cs typeface="+mn-cs"/>
              </a:rPr>
              <a:t>Xử</a:t>
            </a:r>
            <a:r>
              <a:rPr lang="en-US" sz="1100" b="1" kern="1200">
                <a:solidFill>
                  <a:schemeClr val="tx1"/>
                </a:solidFill>
                <a:effectLst/>
                <a:latin typeface="+mn-lt"/>
                <a:ea typeface="+mn-ea"/>
                <a:cs typeface="+mn-cs"/>
              </a:rPr>
              <a:t> </a:t>
            </a:r>
            <a:r>
              <a:rPr lang="en-US" sz="1100" b="1" kern="1200" err="1">
                <a:solidFill>
                  <a:schemeClr val="tx1"/>
                </a:solidFill>
                <a:effectLst/>
                <a:latin typeface="+mn-lt"/>
                <a:ea typeface="+mn-ea"/>
                <a:cs typeface="+mn-cs"/>
              </a:rPr>
              <a:t>lý</a:t>
            </a:r>
            <a:endParaRPr lang="en-US" sz="1100" kern="1200">
              <a:solidFill>
                <a:schemeClr val="tx1"/>
              </a:solidFill>
              <a:effectLst/>
              <a:latin typeface="+mn-lt"/>
              <a:ea typeface="+mn-ea"/>
              <a:cs typeface="+mn-cs"/>
            </a:endParaRPr>
          </a:p>
          <a:p>
            <a:pPr lvl="0"/>
            <a:r>
              <a:rPr lang="en-US" sz="1100" kern="1200" err="1">
                <a:solidFill>
                  <a:schemeClr val="tx1"/>
                </a:solidFill>
                <a:effectLst/>
                <a:latin typeface="+mn-lt"/>
                <a:ea typeface="+mn-ea"/>
                <a:cs typeface="+mn-cs"/>
              </a:rPr>
              <a:t>Kiểm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tin </a:t>
            </a:r>
            <a:r>
              <a:rPr lang="en-US" sz="1100" kern="1200" err="1">
                <a:solidFill>
                  <a:schemeClr val="tx1"/>
                </a:solidFill>
                <a:effectLst/>
                <a:latin typeface="+mn-lt"/>
                <a:ea typeface="+mn-ea"/>
                <a:cs typeface="+mn-cs"/>
              </a:rPr>
              <a:t>đặt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của</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khách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p>
          <a:p>
            <a:pPr lvl="0"/>
            <a:r>
              <a:rPr lang="en-US" sz="1100" kern="1200" err="1">
                <a:solidFill>
                  <a:schemeClr val="tx1"/>
                </a:solidFill>
                <a:effectLst/>
                <a:latin typeface="+mn-lt"/>
                <a:ea typeface="+mn-ea"/>
                <a:cs typeface="+mn-cs"/>
              </a:rPr>
              <a:t>Thêm</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mới</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cập</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nhật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đơn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vào</a:t>
            </a:r>
            <a:r>
              <a:rPr lang="en-US" sz="1100" kern="1200">
                <a:solidFill>
                  <a:schemeClr val="tx1"/>
                </a:solidFill>
                <a:effectLst/>
                <a:latin typeface="+mn-lt"/>
                <a:ea typeface="+mn-ea"/>
                <a:cs typeface="+mn-cs"/>
              </a:rPr>
              <a:t> CSDL.</a:t>
            </a:r>
          </a:p>
          <a:p>
            <a:r>
              <a:rPr lang="en-US" sz="1100" b="1" kern="1200" err="1">
                <a:solidFill>
                  <a:schemeClr val="tx1"/>
                </a:solidFill>
                <a:effectLst/>
                <a:latin typeface="+mn-lt"/>
                <a:ea typeface="+mn-ea"/>
                <a:cs typeface="+mn-cs"/>
              </a:rPr>
              <a:t>Xuất</a:t>
            </a:r>
            <a:endParaRPr lang="en-US" sz="1100" kern="1200">
              <a:solidFill>
                <a:schemeClr val="tx1"/>
              </a:solidFill>
              <a:effectLst/>
              <a:latin typeface="+mn-lt"/>
              <a:ea typeface="+mn-ea"/>
              <a:cs typeface="+mn-cs"/>
            </a:endParaRPr>
          </a:p>
          <a:p>
            <a:pPr lvl="0"/>
            <a:r>
              <a:rPr lang="en-US" sz="1100" kern="1200" err="1">
                <a:solidFill>
                  <a:schemeClr val="tx1"/>
                </a:solidFill>
                <a:effectLst/>
                <a:latin typeface="+mn-lt"/>
                <a:ea typeface="+mn-ea"/>
                <a:cs typeface="+mn-cs"/>
              </a:rPr>
              <a:t>Hệ</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thống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sẽ</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trả</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về</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thông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báo</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nếu</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bạn</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đặt</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hàng</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thành</a:t>
            </a:r>
            <a:r>
              <a:rPr lang="en-US" sz="1100" kern="1200">
                <a:solidFill>
                  <a:schemeClr val="tx1"/>
                </a:solidFill>
                <a:effectLst/>
                <a:latin typeface="+mn-lt"/>
                <a:ea typeface="+mn-ea"/>
                <a:cs typeface="+mn-cs"/>
              </a:rPr>
              <a:t> </a:t>
            </a:r>
            <a:r>
              <a:rPr lang="en-US" sz="1100" kern="1200" err="1">
                <a:solidFill>
                  <a:schemeClr val="tx1"/>
                </a:solidFill>
                <a:effectLst/>
                <a:latin typeface="+mn-lt"/>
                <a:ea typeface="+mn-ea"/>
                <a:cs typeface="+mn-cs"/>
              </a:rPr>
              <a:t>công</a:t>
            </a:r>
            <a:r>
              <a:rPr lang="en-US" sz="1100" kern="1200">
                <a:solidFill>
                  <a:schemeClr val="tx1"/>
                </a:solidFill>
                <a:effectLst/>
                <a:latin typeface="+mn-lt"/>
                <a:ea typeface="+mn-ea"/>
                <a:cs typeface="+mn-cs"/>
              </a:rPr>
              <a:t>.</a:t>
            </a:r>
          </a:p>
          <a:p>
            <a:r>
              <a:rPr lang="en-US" sz="1100" b="1" u="none" strike="noStrike" kern="1200">
                <a:solidFill>
                  <a:schemeClr val="tx1"/>
                </a:solidFill>
                <a:effectLst/>
                <a:latin typeface="+mn-lt"/>
                <a:ea typeface="+mn-ea"/>
                <a:cs typeface="+mn-cs"/>
              </a:rPr>
              <a:t> </a:t>
            </a:r>
            <a:endParaRPr lang="en-US" sz="1100" kern="1200">
              <a:solidFill>
                <a:schemeClr val="tx1"/>
              </a:solidFill>
              <a:effectLst/>
              <a:latin typeface="+mn-lt"/>
              <a:ea typeface="+mn-ea"/>
              <a:cs typeface="+mn-cs"/>
            </a:endParaRPr>
          </a:p>
          <a:p>
            <a:endParaRPr lang="en-US"/>
          </a:p>
        </p:txBody>
      </p:sp>
    </p:spTree>
    <p:extLst>
      <p:ext uri="{BB962C8B-B14F-4D97-AF65-F5344CB8AC3E}">
        <p14:creationId xmlns:p14="http://schemas.microsoft.com/office/powerpoint/2010/main" val="18550239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txBox="1">
            <a:spLocks noGrp="1"/>
          </p:cNvSpPr>
          <p:nvPr>
            <p:ph type="body" idx="1"/>
          </p:nvPr>
        </p:nvSpPr>
        <p:spPr>
          <a:xfrm>
            <a:off x="685800" y="4343400"/>
            <a:ext cx="5486399" cy="411480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108" name="Shape 1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9974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711429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9167877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43373592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85926934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08827845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641560657"/>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242532727"/>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5833099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492429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393947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68665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55309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5498144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2740531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110007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876568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3835221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979048906"/>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hf sldNum="0" hdr="0" ftr="0" dt="0"/>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Shape 84"/>
          <p:cNvPicPr preferRelativeResize="0"/>
          <p:nvPr/>
        </p:nvPicPr>
        <p:blipFill rotWithShape="1">
          <a:blip r:embed="rId3">
            <a:alphaModFix/>
          </a:blip>
          <a:srcRect/>
          <a:stretch/>
        </p:blipFill>
        <p:spPr>
          <a:xfrm>
            <a:off x="-31531" y="-68545"/>
            <a:ext cx="12368462" cy="6871366"/>
          </a:xfrm>
          <a:prstGeom prst="rect">
            <a:avLst/>
          </a:prstGeom>
          <a:noFill/>
          <a:ln>
            <a:noFill/>
          </a:ln>
        </p:spPr>
      </p:pic>
      <p:sp>
        <p:nvSpPr>
          <p:cNvPr id="85" name="Shape 85"/>
          <p:cNvSpPr/>
          <p:nvPr/>
        </p:nvSpPr>
        <p:spPr>
          <a:xfrm>
            <a:off x="462116" y="2057401"/>
            <a:ext cx="11238271" cy="60959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3200" b="1" dirty="0">
                <a:solidFill>
                  <a:schemeClr val="lt1"/>
                </a:solidFill>
              </a:rPr>
              <a:t>BẢO VỆ ĐỒ ÁN CUỐI KHÓA</a:t>
            </a:r>
            <a:endParaRPr lang="en-US" sz="3200" b="1" i="0" u="none" strike="noStrike" cap="none" dirty="0">
              <a:solidFill>
                <a:schemeClr val="lt1"/>
              </a:solidFill>
              <a:sym typeface="Arial"/>
            </a:endParaRPr>
          </a:p>
        </p:txBody>
      </p:sp>
      <p:sp>
        <p:nvSpPr>
          <p:cNvPr id="4" name="Shape 85"/>
          <p:cNvSpPr/>
          <p:nvPr/>
        </p:nvSpPr>
        <p:spPr>
          <a:xfrm>
            <a:off x="462116" y="2844801"/>
            <a:ext cx="11238271" cy="457199"/>
          </a:xfrm>
          <a:prstGeom prst="rect">
            <a:avLst/>
          </a:prstGeom>
          <a:noFill/>
          <a:ln>
            <a:noFill/>
          </a:ln>
        </p:spPr>
        <p:txBody>
          <a:bodyPr lIns="91425" tIns="45700" rIns="91425" bIns="45700" anchor="t" anchorCtr="0">
            <a:noAutofit/>
          </a:bodyPr>
          <a:lstStyle/>
          <a:p>
            <a:pPr marL="0" marR="0" lvl="0" indent="0" algn="ctr" rtl="0">
              <a:spcBef>
                <a:spcPts val="0"/>
              </a:spcBef>
              <a:buSzPct val="25000"/>
              <a:buNone/>
            </a:pPr>
            <a:r>
              <a:rPr lang="en-US" sz="2800" b="1" dirty="0">
                <a:solidFill>
                  <a:schemeClr val="lt1"/>
                </a:solidFill>
              </a:rPr>
              <a:t>XÂY DỰNG APPLICATION QUẢN LÝ NỘI THẤT </a:t>
            </a:r>
            <a:endParaRPr lang="en-US" sz="2800" b="1" i="0" u="none" strike="noStrike" cap="none" dirty="0">
              <a:solidFill>
                <a:schemeClr val="lt1"/>
              </a:solidFill>
              <a:sym typeface="Arial"/>
            </a:endParaRPr>
          </a:p>
        </p:txBody>
      </p:sp>
      <p:sp>
        <p:nvSpPr>
          <p:cNvPr id="5" name="Shape 85"/>
          <p:cNvSpPr/>
          <p:nvPr/>
        </p:nvSpPr>
        <p:spPr>
          <a:xfrm>
            <a:off x="2819400" y="3430603"/>
            <a:ext cx="6400800" cy="2665397"/>
          </a:xfrm>
          <a:prstGeom prst="rect">
            <a:avLst/>
          </a:prstGeom>
          <a:noFill/>
          <a:ln>
            <a:noFill/>
          </a:ln>
        </p:spPr>
        <p:txBody>
          <a:bodyPr lIns="91425" tIns="45700" rIns="91425" bIns="45700" anchor="t" anchorCtr="0">
            <a:noAutofit/>
          </a:bodyPr>
          <a:lstStyle/>
          <a:p>
            <a:pPr marL="0" marR="0" lvl="0" indent="0" rtl="0">
              <a:lnSpc>
                <a:spcPct val="150000"/>
              </a:lnSpc>
              <a:spcBef>
                <a:spcPts val="0"/>
              </a:spcBef>
              <a:buSzPct val="25000"/>
              <a:buNone/>
            </a:pPr>
            <a:r>
              <a:rPr lang="en-US" sz="2000" b="1" dirty="0" err="1">
                <a:solidFill>
                  <a:schemeClr val="lt1"/>
                </a:solidFill>
              </a:rPr>
              <a:t>Lớp</a:t>
            </a:r>
            <a:r>
              <a:rPr lang="en-US" sz="2000" b="1" dirty="0">
                <a:solidFill>
                  <a:schemeClr val="lt1"/>
                </a:solidFill>
              </a:rPr>
              <a:t>:                    </a:t>
            </a:r>
          </a:p>
          <a:p>
            <a:pPr marL="0" marR="0" lvl="0" indent="0" rtl="0">
              <a:lnSpc>
                <a:spcPct val="150000"/>
              </a:lnSpc>
              <a:spcBef>
                <a:spcPts val="0"/>
              </a:spcBef>
              <a:buSzPct val="25000"/>
              <a:buNone/>
            </a:pPr>
            <a:r>
              <a:rPr lang="en-US" sz="2000" b="1" dirty="0">
                <a:solidFill>
                  <a:schemeClr val="lt1"/>
                </a:solidFill>
              </a:rPr>
              <a:t>GV </a:t>
            </a:r>
            <a:r>
              <a:rPr lang="en-US" sz="2000" b="1" dirty="0" err="1">
                <a:solidFill>
                  <a:schemeClr val="lt1"/>
                </a:solidFill>
              </a:rPr>
              <a:t>hướng</a:t>
            </a:r>
            <a:r>
              <a:rPr lang="en-US" sz="2000" b="1" dirty="0">
                <a:solidFill>
                  <a:schemeClr val="lt1"/>
                </a:solidFill>
              </a:rPr>
              <a:t> </a:t>
            </a:r>
            <a:r>
              <a:rPr lang="en-US" sz="2000" b="1" dirty="0" err="1">
                <a:solidFill>
                  <a:schemeClr val="lt1"/>
                </a:solidFill>
              </a:rPr>
              <a:t>dẫn</a:t>
            </a:r>
            <a:r>
              <a:rPr lang="en-US" sz="2000" b="1" dirty="0">
                <a:solidFill>
                  <a:schemeClr val="lt1"/>
                </a:solidFill>
              </a:rPr>
              <a:t>:  </a:t>
            </a:r>
          </a:p>
          <a:p>
            <a:pPr marL="0" marR="0" lvl="0" indent="0" rtl="0">
              <a:lnSpc>
                <a:spcPct val="150000"/>
              </a:lnSpc>
              <a:spcBef>
                <a:spcPts val="0"/>
              </a:spcBef>
              <a:buSzPct val="25000"/>
              <a:buNone/>
            </a:pPr>
            <a:r>
              <a:rPr lang="en-US" sz="2000" b="1" dirty="0" err="1">
                <a:solidFill>
                  <a:schemeClr val="lt1"/>
                </a:solidFill>
              </a:rPr>
              <a:t>Thành</a:t>
            </a:r>
            <a:r>
              <a:rPr lang="en-US" sz="2000" b="1" dirty="0">
                <a:solidFill>
                  <a:schemeClr val="lt1"/>
                </a:solidFill>
              </a:rPr>
              <a:t> </a:t>
            </a:r>
            <a:r>
              <a:rPr lang="en-US" sz="2000" b="1" dirty="0" err="1">
                <a:solidFill>
                  <a:schemeClr val="lt1"/>
                </a:solidFill>
              </a:rPr>
              <a:t>viên</a:t>
            </a:r>
            <a:r>
              <a:rPr lang="en-US" sz="2000" b="1" dirty="0">
                <a:solidFill>
                  <a:schemeClr val="lt1"/>
                </a:solidFill>
              </a:rPr>
              <a:t>:</a:t>
            </a:r>
            <a:endParaRPr lang="en-US" sz="2000" b="1" i="0" u="none" strike="noStrike" cap="none" dirty="0">
              <a:solidFill>
                <a:schemeClr val="lt1"/>
              </a:solidFill>
              <a:sym typeface="Arial"/>
            </a:endParaRPr>
          </a:p>
        </p:txBody>
      </p:sp>
      <p:sp>
        <p:nvSpPr>
          <p:cNvPr id="2" name="TextBox 1"/>
          <p:cNvSpPr txBox="1"/>
          <p:nvPr/>
        </p:nvSpPr>
        <p:spPr>
          <a:xfrm>
            <a:off x="5039360" y="4443181"/>
            <a:ext cx="4419600" cy="400110"/>
          </a:xfrm>
          <a:prstGeom prst="rect">
            <a:avLst/>
          </a:prstGeom>
          <a:noFill/>
        </p:spPr>
        <p:txBody>
          <a:bodyPr wrap="square" rtlCol="0">
            <a:spAutoFit/>
          </a:bodyPr>
          <a:lstStyle/>
          <a:p>
            <a:pPr lvl="0"/>
            <a:r>
              <a:rPr lang="en-US" sz="2000" b="1" dirty="0" err="1">
                <a:solidFill>
                  <a:schemeClr val="lt1"/>
                </a:solidFill>
              </a:rPr>
              <a:t>Hoàng</a:t>
            </a:r>
            <a:r>
              <a:rPr lang="en-US" sz="2000" b="1" dirty="0">
                <a:solidFill>
                  <a:schemeClr val="lt1"/>
                </a:solidFill>
              </a:rPr>
              <a:t> L</a:t>
            </a:r>
            <a:r>
              <a:rPr lang="vi-VN" sz="2000" b="1" dirty="0">
                <a:solidFill>
                  <a:schemeClr val="lt1"/>
                </a:solidFill>
              </a:rPr>
              <a:t>ư</a:t>
            </a:r>
            <a:r>
              <a:rPr lang="en-US" sz="2000" b="1" dirty="0" err="1">
                <a:solidFill>
                  <a:schemeClr val="lt1"/>
                </a:solidFill>
              </a:rPr>
              <a:t>ơng</a:t>
            </a:r>
            <a:endParaRPr lang="en-US" sz="2000" b="1" dirty="0">
              <a:solidFill>
                <a:schemeClr val="lt1"/>
              </a:solidFill>
            </a:endParaRPr>
          </a:p>
        </p:txBody>
      </p:sp>
      <p:sp>
        <p:nvSpPr>
          <p:cNvPr id="7" name="TextBox 6"/>
          <p:cNvSpPr txBox="1"/>
          <p:nvPr/>
        </p:nvSpPr>
        <p:spPr>
          <a:xfrm>
            <a:off x="5039360" y="3581400"/>
            <a:ext cx="4419600" cy="369332"/>
          </a:xfrm>
          <a:prstGeom prst="rect">
            <a:avLst/>
          </a:prstGeom>
          <a:noFill/>
        </p:spPr>
        <p:txBody>
          <a:bodyPr wrap="square" rtlCol="0">
            <a:spAutoFit/>
          </a:bodyPr>
          <a:lstStyle/>
          <a:p>
            <a:pPr lvl="0">
              <a:buSzPct val="25000"/>
            </a:pPr>
            <a:r>
              <a:rPr lang="en-US" sz="1800" b="1" dirty="0">
                <a:solidFill>
                  <a:schemeClr val="lt1"/>
                </a:solidFill>
              </a:rPr>
              <a:t>C1707H</a:t>
            </a:r>
          </a:p>
        </p:txBody>
      </p:sp>
      <p:sp>
        <p:nvSpPr>
          <p:cNvPr id="9" name="TextBox 8"/>
          <p:cNvSpPr txBox="1"/>
          <p:nvPr/>
        </p:nvSpPr>
        <p:spPr>
          <a:xfrm>
            <a:off x="5039360" y="4015102"/>
            <a:ext cx="4419600" cy="400110"/>
          </a:xfrm>
          <a:prstGeom prst="rect">
            <a:avLst/>
          </a:prstGeom>
          <a:noFill/>
        </p:spPr>
        <p:txBody>
          <a:bodyPr wrap="square" rtlCol="0">
            <a:spAutoFit/>
          </a:bodyPr>
          <a:lstStyle/>
          <a:p>
            <a:pPr lvl="0">
              <a:buSzPct val="25000"/>
            </a:pPr>
            <a:r>
              <a:rPr lang="en-US" sz="2000" b="1" dirty="0" err="1">
                <a:solidFill>
                  <a:schemeClr val="lt1"/>
                </a:solidFill>
              </a:rPr>
              <a:t>Hoàng</a:t>
            </a:r>
            <a:r>
              <a:rPr lang="en-US" sz="2000" b="1" dirty="0">
                <a:solidFill>
                  <a:schemeClr val="lt1"/>
                </a:solidFill>
              </a:rPr>
              <a:t> </a:t>
            </a:r>
            <a:r>
              <a:rPr lang="en-US" sz="2000" b="1" dirty="0" err="1">
                <a:solidFill>
                  <a:schemeClr val="lt1"/>
                </a:solidFill>
              </a:rPr>
              <a:t>Quốc</a:t>
            </a:r>
            <a:r>
              <a:rPr lang="en-US" sz="2000" b="1" dirty="0">
                <a:solidFill>
                  <a:schemeClr val="lt1"/>
                </a:solidFill>
              </a:rPr>
              <a:t> </a:t>
            </a:r>
            <a:r>
              <a:rPr lang="en-US" sz="2000" b="1" dirty="0" err="1">
                <a:solidFill>
                  <a:schemeClr val="lt1"/>
                </a:solidFill>
              </a:rPr>
              <a:t>Việt</a:t>
            </a:r>
            <a:endParaRPr lang="en-US" sz="2000" b="1" dirty="0">
              <a:solidFill>
                <a:schemeClr val="lt1"/>
              </a:solidFill>
            </a:endParaRPr>
          </a:p>
        </p:txBody>
      </p:sp>
    </p:spTree>
  </p:cSld>
  <p:clrMapOvr>
    <a:masterClrMapping/>
  </p:clrMapOvr>
  <p:transition spd="slow">
    <p:wheel spokes="1"/>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stretch>
            <a:fillRect l="-999" r="-999"/>
          </a:stretch>
        </a:blipFill>
        <a:effectLst/>
      </p:bgPr>
    </p:bg>
    <p:spTree>
      <p:nvGrpSpPr>
        <p:cNvPr id="1" name="Shape 109"/>
        <p:cNvGrpSpPr/>
        <p:nvPr/>
      </p:nvGrpSpPr>
      <p:grpSpPr>
        <a:xfrm>
          <a:off x="0" y="0"/>
          <a:ext cx="0" cy="0"/>
          <a:chOff x="0" y="0"/>
          <a:chExt cx="0" cy="0"/>
        </a:xfrm>
      </p:grpSpPr>
      <p:sp>
        <p:nvSpPr>
          <p:cNvPr id="110" name="Shape 110"/>
          <p:cNvSpPr/>
          <p:nvPr/>
        </p:nvSpPr>
        <p:spPr>
          <a:xfrm>
            <a:off x="3387741" y="1855800"/>
            <a:ext cx="5501186" cy="707886"/>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4000" b="1">
                <a:solidFill>
                  <a:srgbClr val="3A3838"/>
                </a:solidFill>
                <a:latin typeface="Arial"/>
                <a:ea typeface="Arial"/>
                <a:cs typeface="Arial"/>
                <a:sym typeface="Arial"/>
              </a:rPr>
              <a:t>THANK FOR WATCH!</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 y="0"/>
            <a:ext cx="10515599" cy="1020762"/>
          </a:xfrm>
        </p:spPr>
        <p:txBody>
          <a:bodyPr/>
          <a:lstStyle/>
          <a:p>
            <a:pPr lvl="0"/>
            <a:r>
              <a:rPr lang="en-US" sz="3000" b="1">
                <a:solidFill>
                  <a:srgbClr val="832C8B"/>
                </a:solidFill>
              </a:rPr>
              <a:t>NỘI DUNG TRÌNH BÀY</a:t>
            </a:r>
            <a:endParaRPr lang="en-US" sz="3000"/>
          </a:p>
        </p:txBody>
      </p:sp>
      <p:sp>
        <p:nvSpPr>
          <p:cNvPr id="3" name="Text Placeholder 2"/>
          <p:cNvSpPr>
            <a:spLocks noGrp="1"/>
          </p:cNvSpPr>
          <p:nvPr>
            <p:ph idx="1"/>
          </p:nvPr>
        </p:nvSpPr>
        <p:spPr>
          <a:xfrm>
            <a:off x="76200" y="838200"/>
            <a:ext cx="11887200" cy="5486400"/>
          </a:xfrm>
        </p:spPr>
        <p:txBody>
          <a:bodyPr/>
          <a:lstStyle/>
          <a:p>
            <a:pPr>
              <a:lnSpc>
                <a:spcPct val="150000"/>
              </a:lnSpc>
              <a:buFont typeface="Wingdings" panose="05000000000000000000" pitchFamily="2" charset="2"/>
              <a:buChar char="v"/>
            </a:pPr>
            <a:r>
              <a:rPr lang="vi-VN"/>
              <a:t>Tổng quan đề tài</a:t>
            </a:r>
          </a:p>
          <a:p>
            <a:pPr>
              <a:lnSpc>
                <a:spcPct val="150000"/>
              </a:lnSpc>
              <a:buFont typeface="Wingdings" panose="05000000000000000000" pitchFamily="2" charset="2"/>
              <a:buChar char="v"/>
            </a:pPr>
            <a:r>
              <a:rPr lang="vi-VN"/>
              <a:t>Chức năng ứng dụng</a:t>
            </a:r>
          </a:p>
          <a:p>
            <a:pPr>
              <a:lnSpc>
                <a:spcPct val="150000"/>
              </a:lnSpc>
              <a:buFont typeface="Wingdings" panose="05000000000000000000" pitchFamily="2" charset="2"/>
              <a:buChar char="v"/>
            </a:pPr>
            <a:r>
              <a:rPr lang="vi-VN"/>
              <a:t>Kiến trúc và mô hình thiết kế</a:t>
            </a:r>
          </a:p>
          <a:p>
            <a:pPr>
              <a:lnSpc>
                <a:spcPct val="150000"/>
              </a:lnSpc>
              <a:buFont typeface="Wingdings" panose="05000000000000000000" pitchFamily="2" charset="2"/>
              <a:buChar char="v"/>
            </a:pPr>
            <a:r>
              <a:rPr lang="vi-VN"/>
              <a:t>Biểu đồ luồng dữ liệu mức ngữ cảnh</a:t>
            </a:r>
          </a:p>
          <a:p>
            <a:pPr>
              <a:lnSpc>
                <a:spcPct val="150000"/>
              </a:lnSpc>
              <a:buFont typeface="Wingdings" panose="05000000000000000000" pitchFamily="2" charset="2"/>
              <a:buChar char="v"/>
            </a:pPr>
            <a:r>
              <a:rPr lang="vi-VN"/>
              <a:t>Thiết kế cơ sở dữ liệu</a:t>
            </a:r>
          </a:p>
          <a:p>
            <a:pPr>
              <a:lnSpc>
                <a:spcPct val="150000"/>
              </a:lnSpc>
              <a:buFont typeface="Wingdings" panose="05000000000000000000" pitchFamily="2" charset="2"/>
              <a:buChar char="v"/>
            </a:pPr>
            <a:r>
              <a:rPr lang="vi-VN"/>
              <a:t>Phân công công việc trong nhóm</a:t>
            </a:r>
            <a:endParaRPr lang="en-US"/>
          </a:p>
        </p:txBody>
      </p:sp>
    </p:spTree>
    <p:extLst>
      <p:ext uri="{BB962C8B-B14F-4D97-AF65-F5344CB8AC3E}">
        <p14:creationId xmlns:p14="http://schemas.microsoft.com/office/powerpoint/2010/main" val="147777397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down)">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down)">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down)">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down)">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 y="0"/>
            <a:ext cx="10515599" cy="1020762"/>
          </a:xfrm>
        </p:spPr>
        <p:txBody>
          <a:bodyPr/>
          <a:lstStyle/>
          <a:p>
            <a:pPr lvl="0"/>
            <a:r>
              <a:rPr lang="en-US" sz="3000" b="1">
                <a:solidFill>
                  <a:srgbClr val="832C8B"/>
                </a:solidFill>
              </a:rPr>
              <a:t>TỔNG QUAN ĐỀ TÀI</a:t>
            </a:r>
            <a:endParaRPr lang="en-US" sz="3000"/>
          </a:p>
        </p:txBody>
      </p:sp>
      <p:sp>
        <p:nvSpPr>
          <p:cNvPr id="3" name="Text Placeholder 2"/>
          <p:cNvSpPr>
            <a:spLocks noGrp="1"/>
          </p:cNvSpPr>
          <p:nvPr>
            <p:ph idx="1"/>
          </p:nvPr>
        </p:nvSpPr>
        <p:spPr>
          <a:xfrm>
            <a:off x="76200" y="838200"/>
            <a:ext cx="11887200" cy="5486400"/>
          </a:xfrm>
        </p:spPr>
        <p:txBody>
          <a:bodyPr/>
          <a:lstStyle/>
          <a:p>
            <a:pPr>
              <a:lnSpc>
                <a:spcPct val="125000"/>
              </a:lnSpc>
              <a:spcBef>
                <a:spcPts val="3000"/>
              </a:spcBef>
              <a:spcAft>
                <a:spcPts val="600"/>
              </a:spcAft>
            </a:pPr>
            <a:r>
              <a:rPr lang="en-US" dirty="0">
                <a:latin typeface="Times New Roman" pitchFamily="18" charset="0"/>
                <a:ea typeface="Tahoma" panose="020B0604030504040204" pitchFamily="34" charset="0"/>
                <a:cs typeface="Times New Roman" pitchFamily="18" charset="0"/>
              </a:rPr>
              <a:t> </a:t>
            </a:r>
            <a:r>
              <a:rPr lang="en-US" dirty="0">
                <a:latin typeface="Tahoma" panose="020B0604030504040204" pitchFamily="34" charset="0"/>
                <a:ea typeface="Tahoma" panose="020B0604030504040204" pitchFamily="34" charset="0"/>
                <a:cs typeface="Tahoma" panose="020B0604030504040204" pitchFamily="34" charset="0"/>
              </a:rPr>
              <a:t>Thị </a:t>
            </a:r>
            <a:r>
              <a:rPr lang="en-US" dirty="0" err="1">
                <a:latin typeface="Tahoma" panose="020B0604030504040204" pitchFamily="34" charset="0"/>
                <a:ea typeface="Tahoma" panose="020B0604030504040204" pitchFamily="34" charset="0"/>
                <a:cs typeface="Tahoma" panose="020B0604030504040204" pitchFamily="34" charset="0"/>
              </a:rPr>
              <a:t>trường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buôn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bán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quần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áo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thời</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trang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hiện</a:t>
            </a:r>
            <a:r>
              <a:rPr lang="en-US" dirty="0">
                <a:latin typeface="Tahoma" panose="020B0604030504040204" pitchFamily="34" charset="0"/>
                <a:ea typeface="Tahoma" panose="020B0604030504040204" pitchFamily="34" charset="0"/>
                <a:cs typeface="Tahoma" panose="020B0604030504040204" pitchFamily="34" charset="0"/>
              </a:rPr>
              <a:t> nay đang rất sôi động, đi kèm với đó là sự phát triển của lĩnh vực công nghệ thông tin, nhu cầu mua sắm cần trở nên cần thiết, đặc biệt là thị trường online.</a:t>
            </a:r>
          </a:p>
          <a:p>
            <a:pPr>
              <a:lnSpc>
                <a:spcPct val="125000"/>
              </a:lnSpc>
              <a:spcBef>
                <a:spcPts val="3000"/>
              </a:spcBef>
              <a:spcAft>
                <a:spcPts val="600"/>
              </a:spcAft>
            </a:pPr>
            <a:r>
              <a:rPr lang="en-US" dirty="0">
                <a:latin typeface="Tahoma" panose="020B0604030504040204" pitchFamily="34" charset="0"/>
                <a:ea typeface="Tahoma" panose="020B0604030504040204" pitchFamily="34" charset="0"/>
                <a:cs typeface="Tahoma" panose="020B0604030504040204" pitchFamily="34" charset="0"/>
              </a:rPr>
              <a:t> Nắm bắt được xu hướng đó chúng tôi đã tạo ra ứng dụng với mục </a:t>
            </a:r>
            <a:r>
              <a:rPr lang="en-US" dirty="0" err="1">
                <a:latin typeface="Tahoma" panose="020B0604030504040204" pitchFamily="34" charset="0"/>
                <a:ea typeface="Tahoma" panose="020B0604030504040204" pitchFamily="34" charset="0"/>
                <a:cs typeface="Tahoma" panose="020B0604030504040204" pitchFamily="34" charset="0"/>
              </a:rPr>
              <a:t>đích</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lí</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sản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phẩm</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quần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áo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cho</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cửa</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hàng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để</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dễ</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dàng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quản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lí</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và</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thống</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kê</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sản</a:t>
            </a:r>
            <a:r>
              <a:rPr lang="en-US" dirty="0">
                <a:latin typeface="Tahoma" panose="020B0604030504040204" pitchFamily="34" charset="0"/>
                <a:ea typeface="Tahoma" panose="020B0604030504040204" pitchFamily="34" charset="0"/>
                <a:cs typeface="Tahoma" panose="020B0604030504040204" pitchFamily="34" charset="0"/>
              </a:rPr>
              <a:t> </a:t>
            </a:r>
            <a:r>
              <a:rPr lang="en-US" dirty="0" err="1">
                <a:latin typeface="Tahoma" panose="020B0604030504040204" pitchFamily="34" charset="0"/>
                <a:ea typeface="Tahoma" panose="020B0604030504040204" pitchFamily="34" charset="0"/>
                <a:cs typeface="Tahoma" panose="020B0604030504040204" pitchFamily="34" charset="0"/>
              </a:rPr>
              <a:t>phẩm</a:t>
            </a:r>
            <a:r>
              <a:rPr lang="en-US" dirty="0">
                <a:latin typeface="Tahoma" panose="020B0604030504040204" pitchFamily="34" charset="0"/>
                <a:ea typeface="Tahoma" panose="020B0604030504040204" pitchFamily="34" charset="0"/>
                <a:cs typeface="Tahoma" panose="020B0604030504040204" pitchFamily="34" charset="0"/>
              </a:rPr>
              <a:t>.</a:t>
            </a:r>
            <a:endParaRPr lang="vi-VN" dirty="0">
              <a:latin typeface="Tahoma" panose="020B0604030504040204" pitchFamily="34" charset="0"/>
              <a:ea typeface="Tahoma" panose="020B0604030504040204" pitchFamily="34" charset="0"/>
              <a:cs typeface="Tahoma" panose="020B0604030504040204" pitchFamily="34" charset="0"/>
            </a:endParaRPr>
          </a:p>
          <a:p>
            <a:pPr marL="177800" indent="0">
              <a:lnSpc>
                <a:spcPct val="150000"/>
              </a:lnSpc>
              <a:buNone/>
            </a:pPr>
            <a:endParaRPr lang="en-US" dirty="0">
              <a:latin typeface="Times New Roman" pitchFamily="18" charset="0"/>
              <a:cs typeface="Times New Roman" pitchFamily="18" charset="0"/>
            </a:endParaRPr>
          </a:p>
        </p:txBody>
      </p:sp>
      <p:sp>
        <p:nvSpPr>
          <p:cNvPr id="5" name="Rectangle 4"/>
          <p:cNvSpPr/>
          <p:nvPr/>
        </p:nvSpPr>
        <p:spPr>
          <a:xfrm>
            <a:off x="685800" y="1066800"/>
            <a:ext cx="10972800" cy="501740"/>
          </a:xfrm>
          <a:prstGeom prst="rect">
            <a:avLst/>
          </a:prstGeom>
        </p:spPr>
        <p:txBody>
          <a:bodyPr wrap="square">
            <a:spAutoFit/>
          </a:bodyPr>
          <a:lstStyle/>
          <a:p>
            <a:pPr>
              <a:lnSpc>
                <a:spcPct val="125000"/>
              </a:lnSpc>
              <a:spcBef>
                <a:spcPts val="3000"/>
              </a:spcBef>
              <a:spcAft>
                <a:spcPts val="600"/>
              </a:spcAft>
            </a:pPr>
            <a:endParaRPr lang="vi-VN" sz="2400">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95627842"/>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down)">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 y="0"/>
            <a:ext cx="10515599" cy="1020762"/>
          </a:xfrm>
        </p:spPr>
        <p:txBody>
          <a:bodyPr/>
          <a:lstStyle/>
          <a:p>
            <a:pPr lvl="0"/>
            <a:r>
              <a:rPr lang="en-US" sz="3000" b="1">
                <a:solidFill>
                  <a:srgbClr val="832C8B"/>
                </a:solidFill>
              </a:rPr>
              <a:t>KIẾN TRÚC MÔ HÌNH THIẾT KẾ</a:t>
            </a:r>
            <a:endParaRPr lang="en-US" sz="3000"/>
          </a:p>
        </p:txBody>
      </p:sp>
      <p:sp>
        <p:nvSpPr>
          <p:cNvPr id="3" name="Text Placeholder 2"/>
          <p:cNvSpPr>
            <a:spLocks noGrp="1"/>
          </p:cNvSpPr>
          <p:nvPr>
            <p:ph idx="1"/>
          </p:nvPr>
        </p:nvSpPr>
        <p:spPr>
          <a:xfrm>
            <a:off x="76200" y="838200"/>
            <a:ext cx="5137208" cy="5486400"/>
          </a:xfrm>
        </p:spPr>
        <p:txBody>
          <a:bodyPr/>
          <a:lstStyle/>
          <a:p>
            <a:pPr marL="177800" indent="0">
              <a:lnSpc>
                <a:spcPct val="150000"/>
              </a:lnSpc>
              <a:buNone/>
            </a:pPr>
            <a:r>
              <a:rPr lang="en-US" dirty="0">
                <a:latin typeface="Times New Roman" panose="02020603050405020304" pitchFamily="18" charset="0"/>
                <a:cs typeface="Times New Roman" panose="02020603050405020304" pitchFamily="18" charset="0"/>
              </a:rPr>
              <a:t>-Ứng dụng sử dụng mô hình MVC:</a:t>
            </a:r>
          </a:p>
          <a:p>
            <a:pPr marL="177800" indent="0">
              <a:lnSpc>
                <a:spcPct val="150000"/>
              </a:lnSpc>
              <a:buNone/>
            </a:pPr>
            <a:r>
              <a:rPr lang="en-US" dirty="0">
                <a:latin typeface="Times New Roman" panose="02020603050405020304" pitchFamily="18" charset="0"/>
                <a:cs typeface="Times New Roman" panose="02020603050405020304" pitchFamily="18" charset="0"/>
              </a:rPr>
              <a:t>MVC: là một mẫu thiết kế chia ứng dụng phần mềm làm ba phần t</a:t>
            </a:r>
            <a:r>
              <a:rPr lang="vi-VN" dirty="0">
                <a:latin typeface="Times New Roman" panose="02020603050405020304" pitchFamily="18" charset="0"/>
                <a:cs typeface="Times New Roman" panose="02020603050405020304" pitchFamily="18" charset="0"/>
              </a:rPr>
              <a:t>ư</a:t>
            </a:r>
            <a:r>
              <a:rPr lang="en-US" dirty="0">
                <a:latin typeface="Times New Roman" panose="02020603050405020304" pitchFamily="18" charset="0"/>
                <a:cs typeface="Times New Roman" panose="02020603050405020304" pitchFamily="18" charset="0"/>
              </a:rPr>
              <a:t>ơng tác với nhau.</a:t>
            </a:r>
          </a:p>
        </p:txBody>
      </p:sp>
      <p:pic>
        <p:nvPicPr>
          <p:cNvPr id="8" name="Picture 7">
            <a:extLst>
              <a:ext uri="{FF2B5EF4-FFF2-40B4-BE49-F238E27FC236}">
                <a16:creationId xmlns:a16="http://schemas.microsoft.com/office/drawing/2014/main" id="{C19BB1BD-931D-4712-BFFA-D26CE9485B6B}"/>
              </a:ext>
            </a:extLst>
          </p:cNvPr>
          <p:cNvPicPr>
            <a:picLocks noChangeAspect="1"/>
          </p:cNvPicPr>
          <p:nvPr/>
        </p:nvPicPr>
        <p:blipFill>
          <a:blip r:embed="rId3"/>
          <a:stretch>
            <a:fillRect/>
          </a:stretch>
        </p:blipFill>
        <p:spPr>
          <a:xfrm>
            <a:off x="5213408" y="1066800"/>
            <a:ext cx="6896100" cy="4953000"/>
          </a:xfrm>
          <a:prstGeom prst="rect">
            <a:avLst/>
          </a:prstGeom>
        </p:spPr>
      </p:pic>
    </p:spTree>
    <p:extLst>
      <p:ext uri="{BB962C8B-B14F-4D97-AF65-F5344CB8AC3E}">
        <p14:creationId xmlns:p14="http://schemas.microsoft.com/office/powerpoint/2010/main" val="3119502703"/>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3">
            <a:alphaModFix/>
          </a:blip>
          <a:stretch>
            <a:fillRect l="-999" r="-999"/>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8100" y="0"/>
            <a:ext cx="10515599" cy="1020762"/>
          </a:xfrm>
        </p:spPr>
        <p:txBody>
          <a:bodyPr/>
          <a:lstStyle/>
          <a:p>
            <a:pPr lvl="0"/>
            <a:r>
              <a:rPr lang="en-US" sz="3000" b="1" dirty="0">
                <a:solidFill>
                  <a:srgbClr val="832C8B"/>
                </a:solidFill>
              </a:rPr>
              <a:t>SƠ ĐỒ PHÂN CẤP CHỨC NĂNG QUẢN TRỊ</a:t>
            </a:r>
            <a:endParaRPr lang="en-US" sz="3000" dirty="0"/>
          </a:p>
        </p:txBody>
      </p:sp>
      <p:sp>
        <p:nvSpPr>
          <p:cNvPr id="3" name="Text Placeholder 2"/>
          <p:cNvSpPr>
            <a:spLocks noGrp="1"/>
          </p:cNvSpPr>
          <p:nvPr>
            <p:ph idx="1"/>
          </p:nvPr>
        </p:nvSpPr>
        <p:spPr>
          <a:xfrm>
            <a:off x="76200" y="838200"/>
            <a:ext cx="11887200" cy="6477000"/>
          </a:xfrm>
        </p:spPr>
        <p:txBody>
          <a:bodyPr/>
          <a:lstStyle/>
          <a:p>
            <a:pPr marL="177800" indent="0">
              <a:buNone/>
            </a:pPr>
            <a:r>
              <a:rPr lang="en-US" dirty="0">
                <a:latin typeface="+mj-lt"/>
                <a:cs typeface="Times New Roman" panose="02020603050405020304" pitchFamily="18" charset="0"/>
              </a:rPr>
              <a:t>		</a:t>
            </a:r>
          </a:p>
          <a:p>
            <a:pPr marL="177800" indent="0">
              <a:buNone/>
            </a:pPr>
            <a:endParaRPr lang="en-US" dirty="0">
              <a:latin typeface="+mj-lt"/>
              <a:cs typeface="Times New Roman" panose="02020603050405020304" pitchFamily="18" charset="0"/>
            </a:endParaRPr>
          </a:p>
        </p:txBody>
      </p:sp>
      <p:pic>
        <p:nvPicPr>
          <p:cNvPr id="6" name="Picture 5">
            <a:extLst>
              <a:ext uri="{FF2B5EF4-FFF2-40B4-BE49-F238E27FC236}">
                <a16:creationId xmlns:a16="http://schemas.microsoft.com/office/drawing/2014/main" id="{295D85AE-45BD-445D-91F9-1A03077FBC3F}"/>
              </a:ext>
            </a:extLst>
          </p:cNvPr>
          <p:cNvPicPr/>
          <p:nvPr/>
        </p:nvPicPr>
        <p:blipFill>
          <a:blip r:embed="rId4"/>
          <a:stretch>
            <a:fillRect/>
          </a:stretch>
        </p:blipFill>
        <p:spPr>
          <a:xfrm>
            <a:off x="1600201" y="838200"/>
            <a:ext cx="8610600" cy="5333999"/>
          </a:xfrm>
          <a:prstGeom prst="rect">
            <a:avLst/>
          </a:prstGeom>
        </p:spPr>
      </p:pic>
    </p:spTree>
    <p:extLst>
      <p:ext uri="{BB962C8B-B14F-4D97-AF65-F5344CB8AC3E}">
        <p14:creationId xmlns:p14="http://schemas.microsoft.com/office/powerpoint/2010/main" val="3204964502"/>
      </p:ext>
    </p:extLst>
  </p:cSld>
  <p:clrMapOvr>
    <a:overrideClrMapping bg1="lt1" tx1="dk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down)">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 y="0"/>
            <a:ext cx="10515599" cy="1020762"/>
          </a:xfrm>
        </p:spPr>
        <p:txBody>
          <a:bodyPr/>
          <a:lstStyle/>
          <a:p>
            <a:pPr lvl="0"/>
            <a:r>
              <a:rPr lang="en-US" sz="3000" b="1">
                <a:solidFill>
                  <a:srgbClr val="832C8B"/>
                </a:solidFill>
              </a:rPr>
              <a:t>BIỂU ĐỒ LUỒNG DỮ LIỆU MỨC NGỮ CẢNH</a:t>
            </a:r>
            <a:endParaRPr lang="en-US" sz="3000"/>
          </a:p>
        </p:txBody>
      </p:sp>
      <p:pic>
        <p:nvPicPr>
          <p:cNvPr id="4" name="Content Placeholder 3">
            <a:extLst>
              <a:ext uri="{FF2B5EF4-FFF2-40B4-BE49-F238E27FC236}">
                <a16:creationId xmlns:a16="http://schemas.microsoft.com/office/drawing/2014/main" id="{4440F76C-5B5E-4C93-AFEB-8A104325CB30}"/>
              </a:ext>
            </a:extLst>
          </p:cNvPr>
          <p:cNvPicPr>
            <a:picLocks noGrp="1" noChangeAspect="1"/>
          </p:cNvPicPr>
          <p:nvPr>
            <p:ph idx="1"/>
          </p:nvPr>
        </p:nvPicPr>
        <p:blipFill>
          <a:blip r:embed="rId2"/>
          <a:stretch>
            <a:fillRect/>
          </a:stretch>
        </p:blipFill>
        <p:spPr>
          <a:xfrm>
            <a:off x="2014537" y="842962"/>
            <a:ext cx="8010525" cy="5476875"/>
          </a:xfrm>
          <a:prstGeom prst="rect">
            <a:avLst/>
          </a:prstGeom>
        </p:spPr>
      </p:pic>
    </p:spTree>
    <p:extLst>
      <p:ext uri="{BB962C8B-B14F-4D97-AF65-F5344CB8AC3E}">
        <p14:creationId xmlns:p14="http://schemas.microsoft.com/office/powerpoint/2010/main" val="387004929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 y="0"/>
            <a:ext cx="10515599" cy="1020762"/>
          </a:xfrm>
        </p:spPr>
        <p:txBody>
          <a:bodyPr/>
          <a:lstStyle/>
          <a:p>
            <a:pPr lvl="0"/>
            <a:r>
              <a:rPr lang="en-US" sz="3000" b="1">
                <a:solidFill>
                  <a:srgbClr val="832C8B"/>
                </a:solidFill>
              </a:rPr>
              <a:t>S</a:t>
            </a:r>
            <a:r>
              <a:rPr lang="vi-VN" sz="3000" b="1">
                <a:solidFill>
                  <a:srgbClr val="832C8B"/>
                </a:solidFill>
              </a:rPr>
              <a:t>Ơ</a:t>
            </a:r>
            <a:r>
              <a:rPr lang="en-US" sz="3000" b="1">
                <a:solidFill>
                  <a:srgbClr val="832C8B"/>
                </a:solidFill>
              </a:rPr>
              <a:t> ĐỒ QUAN HỆ THỰC THỂ</a:t>
            </a:r>
            <a:endParaRPr lang="en-US" sz="3000"/>
          </a:p>
        </p:txBody>
      </p:sp>
      <p:sp>
        <p:nvSpPr>
          <p:cNvPr id="3" name="Text Placeholder 2"/>
          <p:cNvSpPr>
            <a:spLocks noGrp="1"/>
          </p:cNvSpPr>
          <p:nvPr>
            <p:ph idx="1"/>
          </p:nvPr>
        </p:nvSpPr>
        <p:spPr>
          <a:xfrm>
            <a:off x="76200" y="838200"/>
            <a:ext cx="11887200" cy="5486400"/>
          </a:xfrm>
        </p:spPr>
        <p:txBody>
          <a:bodyPr/>
          <a:lstStyle/>
          <a:p>
            <a:pPr marL="177800" indent="0">
              <a:lnSpc>
                <a:spcPct val="150000"/>
              </a:lnSpc>
              <a:buNone/>
            </a:pPr>
            <a:r>
              <a:rPr lang="en-US" dirty="0">
                <a:latin typeface="Times New Roman" panose="02020603050405020304" pitchFamily="18" charset="0"/>
                <a:cs typeface="Times New Roman" panose="02020603050405020304" pitchFamily="18" charset="0"/>
              </a:rPr>
              <a:t>Sơ đồ:</a:t>
            </a:r>
          </a:p>
          <a:p>
            <a:pPr marL="177800" indent="0">
              <a:lnSpc>
                <a:spcPct val="150000"/>
              </a:lnSpc>
              <a:buNone/>
            </a:pPr>
            <a:endParaRPr lang="en-US"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1800" y="853281"/>
            <a:ext cx="6286500" cy="5638800"/>
          </a:xfrm>
          <a:prstGeom prst="rect">
            <a:avLst/>
          </a:prstGeom>
        </p:spPr>
      </p:pic>
    </p:spTree>
    <p:extLst>
      <p:ext uri="{BB962C8B-B14F-4D97-AF65-F5344CB8AC3E}">
        <p14:creationId xmlns:p14="http://schemas.microsoft.com/office/powerpoint/2010/main" val="2430020256"/>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 y="0"/>
            <a:ext cx="10515599" cy="1020762"/>
          </a:xfrm>
        </p:spPr>
        <p:txBody>
          <a:bodyPr/>
          <a:lstStyle/>
          <a:p>
            <a:pPr lvl="0"/>
            <a:r>
              <a:rPr lang="en-US" sz="3000" b="1">
                <a:solidFill>
                  <a:srgbClr val="832C8B"/>
                </a:solidFill>
              </a:rPr>
              <a:t>THIẾT KẾ CƠ SỞ DỮ LIỆU</a:t>
            </a:r>
            <a:endParaRPr lang="en-US" sz="3000"/>
          </a:p>
        </p:txBody>
      </p:sp>
      <p:sp>
        <p:nvSpPr>
          <p:cNvPr id="3" name="Text Placeholder 2"/>
          <p:cNvSpPr>
            <a:spLocks noGrp="1"/>
          </p:cNvSpPr>
          <p:nvPr>
            <p:ph idx="1"/>
          </p:nvPr>
        </p:nvSpPr>
        <p:spPr>
          <a:xfrm>
            <a:off x="0" y="688597"/>
            <a:ext cx="13406437" cy="1749803"/>
          </a:xfrm>
        </p:spPr>
        <p:txBody>
          <a:bodyPr/>
          <a:lstStyle/>
          <a:p>
            <a:pPr marL="177800" indent="0">
              <a:lnSpc>
                <a:spcPct val="150000"/>
              </a:lnSpc>
              <a:buNone/>
            </a:pPr>
            <a:r>
              <a:rPr lang="en-US" dirty="0"/>
              <a:t>Mô hình designer trong database</a:t>
            </a:r>
          </a:p>
          <a:p>
            <a:pPr marL="177800" indent="0">
              <a:lnSpc>
                <a:spcPct val="150000"/>
              </a:lnSpc>
              <a:buNone/>
            </a:pPr>
            <a:endParaRPr lang="en-US" dirty="0"/>
          </a:p>
          <a:p>
            <a:pPr marL="177800" indent="0">
              <a:lnSpc>
                <a:spcPct val="150000"/>
              </a:lnSpc>
              <a:buNone/>
            </a:pPr>
            <a:endParaRPr lang="en-US" dirty="0"/>
          </a:p>
        </p:txBody>
      </p:sp>
      <p:pic>
        <p:nvPicPr>
          <p:cNvPr id="6" name="Picture 5">
            <a:extLst>
              <a:ext uri="{FF2B5EF4-FFF2-40B4-BE49-F238E27FC236}">
                <a16:creationId xmlns:a16="http://schemas.microsoft.com/office/drawing/2014/main" id="{B9B97B47-D419-42F8-A58D-0E0A13D1EBA4}"/>
              </a:ext>
            </a:extLst>
          </p:cNvPr>
          <p:cNvPicPr/>
          <p:nvPr/>
        </p:nvPicPr>
        <p:blipFill>
          <a:blip r:embed="rId2"/>
          <a:stretch>
            <a:fillRect/>
          </a:stretch>
        </p:blipFill>
        <p:spPr>
          <a:xfrm>
            <a:off x="381001" y="1219200"/>
            <a:ext cx="11277600" cy="5519737"/>
          </a:xfrm>
          <a:prstGeom prst="rect">
            <a:avLst/>
          </a:prstGeom>
        </p:spPr>
      </p:pic>
    </p:spTree>
    <p:extLst>
      <p:ext uri="{BB962C8B-B14F-4D97-AF65-F5344CB8AC3E}">
        <p14:creationId xmlns:p14="http://schemas.microsoft.com/office/powerpoint/2010/main" val="392884268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 y="0"/>
            <a:ext cx="9677400" cy="1066800"/>
          </a:xfrm>
        </p:spPr>
        <p:txBody>
          <a:bodyPr/>
          <a:lstStyle/>
          <a:p>
            <a:r>
              <a:rPr lang="en-US" sz="3000" b="1">
                <a:solidFill>
                  <a:srgbClr val="832C8B"/>
                </a:solidFill>
              </a:rPr>
              <a:t>PHÂN CÔNG CÔNG VIỆC</a:t>
            </a:r>
            <a:endParaRPr lang="en-US" sz="3000"/>
          </a:p>
        </p:txBody>
      </p:sp>
      <p:sp>
        <p:nvSpPr>
          <p:cNvPr id="3" name="Text Placeholder 2"/>
          <p:cNvSpPr>
            <a:spLocks noGrp="1"/>
          </p:cNvSpPr>
          <p:nvPr>
            <p:ph idx="1"/>
          </p:nvPr>
        </p:nvSpPr>
        <p:spPr>
          <a:xfrm>
            <a:off x="304800" y="838200"/>
            <a:ext cx="11506200" cy="5486400"/>
          </a:xfrm>
        </p:spPr>
        <p:txBody>
          <a:bodyPr/>
          <a:lstStyle/>
          <a:p>
            <a:pPr marL="177800" indent="0">
              <a:buNone/>
            </a:pPr>
            <a:endParaRPr lang="en-US" sz="2400"/>
          </a:p>
          <a:p>
            <a:endParaRPr lang="en-US" sz="2400"/>
          </a:p>
          <a:p>
            <a:endParaRPr lang="en-US" sz="2400"/>
          </a:p>
        </p:txBody>
      </p:sp>
      <p:graphicFrame>
        <p:nvGraphicFramePr>
          <p:cNvPr id="4" name="Table 3">
            <a:extLst>
              <a:ext uri="{FF2B5EF4-FFF2-40B4-BE49-F238E27FC236}">
                <a16:creationId xmlns:a16="http://schemas.microsoft.com/office/drawing/2014/main" id="{65131630-76AC-40AC-9839-DB06FA3B1D55}"/>
              </a:ext>
            </a:extLst>
          </p:cNvPr>
          <p:cNvGraphicFramePr>
            <a:graphicFrameLocks noGrp="1"/>
          </p:cNvGraphicFramePr>
          <p:nvPr>
            <p:extLst>
              <p:ext uri="{D42A27DB-BD31-4B8C-83A1-F6EECF244321}">
                <p14:modId xmlns:p14="http://schemas.microsoft.com/office/powerpoint/2010/main" val="1701021608"/>
              </p:ext>
            </p:extLst>
          </p:nvPr>
        </p:nvGraphicFramePr>
        <p:xfrm>
          <a:off x="152400" y="1066800"/>
          <a:ext cx="11887200" cy="4953000"/>
        </p:xfrm>
        <a:graphic>
          <a:graphicData uri="http://schemas.openxmlformats.org/drawingml/2006/table">
            <a:tbl>
              <a:tblPr firstRow="1" bandRow="1">
                <a:tableStyleId>{5C22544A-7EE6-4342-B048-85BDC9FD1C3A}</a:tableStyleId>
              </a:tblPr>
              <a:tblGrid>
                <a:gridCol w="3651624">
                  <a:extLst>
                    <a:ext uri="{9D8B030D-6E8A-4147-A177-3AD203B41FA5}">
                      <a16:colId xmlns:a16="http://schemas.microsoft.com/office/drawing/2014/main" val="2810859618"/>
                    </a:ext>
                  </a:extLst>
                </a:gridCol>
                <a:gridCol w="8235576">
                  <a:extLst>
                    <a:ext uri="{9D8B030D-6E8A-4147-A177-3AD203B41FA5}">
                      <a16:colId xmlns:a16="http://schemas.microsoft.com/office/drawing/2014/main" val="4057156663"/>
                    </a:ext>
                  </a:extLst>
                </a:gridCol>
              </a:tblGrid>
              <a:tr h="1521125">
                <a:tc>
                  <a:txBody>
                    <a:bodyPr/>
                    <a:lstStyle/>
                    <a:p>
                      <a:r>
                        <a:rPr lang="en-US" dirty="0"/>
                        <a:t>TÊN</a:t>
                      </a:r>
                    </a:p>
                  </a:txBody>
                  <a:tcPr/>
                </a:tc>
                <a:tc>
                  <a:txBody>
                    <a:bodyPr/>
                    <a:lstStyle/>
                    <a:p>
                      <a:r>
                        <a:rPr lang="en-US"/>
                        <a:t>CÔNG VIỆC</a:t>
                      </a:r>
                    </a:p>
                  </a:txBody>
                  <a:tcPr/>
                </a:tc>
                <a:extLst>
                  <a:ext uri="{0D108BD9-81ED-4DB2-BD59-A6C34878D82A}">
                    <a16:rowId xmlns:a16="http://schemas.microsoft.com/office/drawing/2014/main" val="2330662488"/>
                  </a:ext>
                </a:extLst>
              </a:tr>
              <a:tr h="3431875">
                <a:tc>
                  <a:txBody>
                    <a:bodyPr/>
                    <a:lstStyle/>
                    <a:p>
                      <a:r>
                        <a:rPr lang="en-US" sz="1600" dirty="0" err="1"/>
                        <a:t>Hoàng</a:t>
                      </a:r>
                      <a:r>
                        <a:rPr lang="en-US" sz="1600" dirty="0"/>
                        <a:t> L</a:t>
                      </a:r>
                      <a:r>
                        <a:rPr lang="vi-VN" sz="1600" dirty="0"/>
                        <a:t>ư</a:t>
                      </a:r>
                      <a:r>
                        <a:rPr lang="en-US" sz="1600" dirty="0" err="1"/>
                        <a:t>ơng</a:t>
                      </a:r>
                      <a:endParaRPr lang="en-US" sz="1600" dirty="0"/>
                    </a:p>
                  </a:txBody>
                  <a:tcPr/>
                </a:tc>
                <a:tc>
                  <a:txBody>
                    <a:bodyPr/>
                    <a:lstStyle/>
                    <a:p>
                      <a:pPr marL="177800" indent="0">
                        <a:buNone/>
                      </a:pPr>
                      <a:r>
                        <a:rPr lang="en-US" sz="1400" dirty="0"/>
                        <a:t>	- Thiết kế giao diện </a:t>
                      </a:r>
                    </a:p>
                    <a:p>
                      <a:pPr marL="177800" marR="0" lvl="0" indent="0" algn="l" defTabSz="914400" rtl="0" eaLnBrk="1" fontAlgn="auto" latinLnBrk="0" hangingPunct="1">
                        <a:lnSpc>
                          <a:spcPct val="100000"/>
                        </a:lnSpc>
                        <a:spcBef>
                          <a:spcPts val="0"/>
                        </a:spcBef>
                        <a:spcAft>
                          <a:spcPts val="0"/>
                        </a:spcAft>
                        <a:buClrTx/>
                        <a:buSzTx/>
                        <a:buFontTx/>
                        <a:buNone/>
                        <a:tabLst/>
                        <a:defRPr/>
                      </a:pPr>
                      <a:r>
                        <a:rPr lang="en-US" sz="1400" dirty="0"/>
                        <a:t>      - Thiết kế database(CSDL) , </a:t>
                      </a:r>
                      <a:r>
                        <a:rPr lang="en-US" sz="1400" dirty="0" err="1"/>
                        <a:t>Procedured</a:t>
                      </a:r>
                      <a:r>
                        <a:rPr lang="en-US" sz="1400" baseline="0"/>
                        <a:t>.</a:t>
                      </a:r>
                      <a:endParaRPr lang="en-US" sz="1400" dirty="0"/>
                    </a:p>
                    <a:p>
                      <a:pPr marL="177800" indent="0">
                        <a:buNone/>
                      </a:pPr>
                      <a:r>
                        <a:rPr lang="en-US" sz="1400" dirty="0"/>
                        <a:t>	- </a:t>
                      </a:r>
                      <a:r>
                        <a:rPr lang="en-US" sz="1400" dirty="0" err="1"/>
                        <a:t>Xây</a:t>
                      </a:r>
                      <a:r>
                        <a:rPr lang="en-US" sz="1400" dirty="0"/>
                        <a:t> </a:t>
                      </a:r>
                      <a:r>
                        <a:rPr lang="en-US" sz="1400" dirty="0" err="1"/>
                        <a:t>dựng</a:t>
                      </a:r>
                      <a:r>
                        <a:rPr lang="en-US" sz="1400" dirty="0"/>
                        <a:t> </a:t>
                      </a:r>
                      <a:r>
                        <a:rPr lang="en-US" sz="1400" dirty="0" err="1"/>
                        <a:t>chức</a:t>
                      </a:r>
                      <a:r>
                        <a:rPr lang="en-US" sz="1400" dirty="0"/>
                        <a:t> </a:t>
                      </a:r>
                      <a:r>
                        <a:rPr lang="en-US" sz="1400" dirty="0" err="1"/>
                        <a:t>năng</a:t>
                      </a:r>
                      <a:r>
                        <a:rPr lang="en-US" sz="1400" dirty="0"/>
                        <a:t> </a:t>
                      </a:r>
                      <a:r>
                        <a:rPr lang="en-US" sz="1400" dirty="0" err="1"/>
                        <a:t>quản</a:t>
                      </a:r>
                      <a:r>
                        <a:rPr lang="en-US" sz="1400" dirty="0"/>
                        <a:t> </a:t>
                      </a:r>
                      <a:r>
                        <a:rPr lang="en-US" sz="1400" dirty="0" err="1"/>
                        <a:t>lí</a:t>
                      </a:r>
                      <a:r>
                        <a:rPr lang="en-US" sz="1400" dirty="0"/>
                        <a:t> </a:t>
                      </a:r>
                      <a:r>
                        <a:rPr lang="en-US" sz="1400" dirty="0" err="1"/>
                        <a:t>khách</a:t>
                      </a:r>
                      <a:r>
                        <a:rPr lang="en-US" sz="1400" dirty="0"/>
                        <a:t> </a:t>
                      </a:r>
                      <a:r>
                        <a:rPr lang="en-US" sz="1400" dirty="0" err="1"/>
                        <a:t>hàng</a:t>
                      </a:r>
                      <a:r>
                        <a:rPr lang="en-US" sz="1400" dirty="0"/>
                        <a:t>, admin.</a:t>
                      </a:r>
                    </a:p>
                    <a:p>
                      <a:pPr marL="177800" indent="0">
                        <a:buNone/>
                      </a:pPr>
                      <a:r>
                        <a:rPr lang="en-US" sz="1400" dirty="0"/>
                        <a:t>      - </a:t>
                      </a:r>
                      <a:r>
                        <a:rPr lang="en-US" sz="1400" dirty="0" err="1"/>
                        <a:t>Xây</a:t>
                      </a:r>
                      <a:r>
                        <a:rPr lang="en-US" sz="1400" dirty="0"/>
                        <a:t> </a:t>
                      </a:r>
                      <a:r>
                        <a:rPr lang="en-US" sz="1400" dirty="0" err="1"/>
                        <a:t>dựng</a:t>
                      </a:r>
                      <a:r>
                        <a:rPr lang="en-US" sz="1400" dirty="0"/>
                        <a:t> </a:t>
                      </a:r>
                      <a:r>
                        <a:rPr lang="en-US" sz="1400" dirty="0" err="1"/>
                        <a:t>chức</a:t>
                      </a:r>
                      <a:r>
                        <a:rPr lang="en-US" sz="1400" dirty="0"/>
                        <a:t> </a:t>
                      </a:r>
                      <a:r>
                        <a:rPr lang="en-US" sz="1400" dirty="0" err="1"/>
                        <a:t>năng</a:t>
                      </a:r>
                      <a:r>
                        <a:rPr lang="en-US" sz="1400" dirty="0"/>
                        <a:t> </a:t>
                      </a:r>
                      <a:r>
                        <a:rPr lang="en-US" sz="1400" dirty="0" err="1"/>
                        <a:t>quản</a:t>
                      </a:r>
                      <a:r>
                        <a:rPr lang="en-US" sz="1400" dirty="0"/>
                        <a:t> </a:t>
                      </a:r>
                      <a:r>
                        <a:rPr lang="en-US" sz="1400" dirty="0" err="1"/>
                        <a:t>lí</a:t>
                      </a:r>
                      <a:r>
                        <a:rPr lang="en-US" sz="1400" dirty="0"/>
                        <a:t> </a:t>
                      </a:r>
                      <a:r>
                        <a:rPr lang="en-US" sz="1400" dirty="0" err="1"/>
                        <a:t>hoá</a:t>
                      </a:r>
                      <a:r>
                        <a:rPr lang="en-US" sz="1400" dirty="0"/>
                        <a:t> đ</a:t>
                      </a:r>
                      <a:r>
                        <a:rPr lang="vi-VN" sz="1400" dirty="0"/>
                        <a:t>ơ</a:t>
                      </a:r>
                      <a:r>
                        <a:rPr lang="en-US" sz="1400" dirty="0"/>
                        <a:t>n </a:t>
                      </a:r>
                      <a:r>
                        <a:rPr lang="en-US" sz="1400" dirty="0" err="1"/>
                        <a:t>mua</a:t>
                      </a:r>
                      <a:r>
                        <a:rPr lang="en-US" sz="1400" dirty="0"/>
                        <a:t> </a:t>
                      </a:r>
                      <a:r>
                        <a:rPr lang="en-US" sz="1400" dirty="0" err="1"/>
                        <a:t>hàng</a:t>
                      </a:r>
                      <a:r>
                        <a:rPr lang="en-US" sz="1400" dirty="0"/>
                        <a:t>.</a:t>
                      </a:r>
                    </a:p>
                    <a:p>
                      <a:pPr marL="177800" marR="0" lvl="0" indent="0" algn="l" defTabSz="457200" rtl="0" eaLnBrk="1" fontAlgn="auto" latinLnBrk="0" hangingPunct="1">
                        <a:lnSpc>
                          <a:spcPct val="100000"/>
                        </a:lnSpc>
                        <a:spcBef>
                          <a:spcPts val="0"/>
                        </a:spcBef>
                        <a:spcAft>
                          <a:spcPts val="0"/>
                        </a:spcAft>
                        <a:buClrTx/>
                        <a:buSzTx/>
                        <a:buFontTx/>
                        <a:buNone/>
                        <a:tabLst/>
                        <a:defRPr/>
                      </a:pPr>
                      <a:r>
                        <a:rPr lang="en-US" sz="1400" dirty="0"/>
                        <a:t>      - </a:t>
                      </a:r>
                      <a:r>
                        <a:rPr lang="en-US" sz="1400" dirty="0" err="1"/>
                        <a:t>Xây</a:t>
                      </a:r>
                      <a:r>
                        <a:rPr lang="en-US" sz="1400" dirty="0"/>
                        <a:t> </a:t>
                      </a:r>
                      <a:r>
                        <a:rPr lang="en-US" sz="1400" dirty="0" err="1"/>
                        <a:t>dựng</a:t>
                      </a:r>
                      <a:r>
                        <a:rPr lang="en-US" sz="1400" dirty="0"/>
                        <a:t> </a:t>
                      </a:r>
                      <a:r>
                        <a:rPr lang="en-US" sz="1400" dirty="0" err="1"/>
                        <a:t>chức</a:t>
                      </a:r>
                      <a:r>
                        <a:rPr lang="en-US" sz="1400" dirty="0"/>
                        <a:t> </a:t>
                      </a:r>
                      <a:r>
                        <a:rPr lang="en-US" sz="1400" dirty="0" err="1"/>
                        <a:t>năng</a:t>
                      </a:r>
                      <a:r>
                        <a:rPr lang="en-US" sz="1400" dirty="0"/>
                        <a:t> </a:t>
                      </a:r>
                      <a:r>
                        <a:rPr lang="en-US" sz="1400" dirty="0" err="1"/>
                        <a:t>quản</a:t>
                      </a:r>
                      <a:r>
                        <a:rPr lang="en-US" sz="1400" dirty="0"/>
                        <a:t> </a:t>
                      </a:r>
                      <a:r>
                        <a:rPr lang="en-US" sz="1400" dirty="0" err="1"/>
                        <a:t>lí</a:t>
                      </a:r>
                      <a:r>
                        <a:rPr lang="en-US" sz="1400" dirty="0"/>
                        <a:t> </a:t>
                      </a:r>
                      <a:r>
                        <a:rPr lang="en-US" sz="1400" dirty="0" err="1"/>
                        <a:t>sản</a:t>
                      </a:r>
                      <a:r>
                        <a:rPr lang="en-US" sz="1400" dirty="0"/>
                        <a:t> </a:t>
                      </a:r>
                      <a:r>
                        <a:rPr lang="en-US" sz="1400" dirty="0" err="1"/>
                        <a:t>phẩm</a:t>
                      </a:r>
                      <a:r>
                        <a:rPr lang="en-US" sz="1400" dirty="0"/>
                        <a:t>.</a:t>
                      </a:r>
                    </a:p>
                    <a:p>
                      <a:endParaRPr lang="en-US" dirty="0"/>
                    </a:p>
                  </a:txBody>
                  <a:tcPr/>
                </a:tc>
                <a:extLst>
                  <a:ext uri="{0D108BD9-81ED-4DB2-BD59-A6C34878D82A}">
                    <a16:rowId xmlns:a16="http://schemas.microsoft.com/office/drawing/2014/main" val="1875942157"/>
                  </a:ext>
                </a:extLst>
              </a:tr>
            </a:tbl>
          </a:graphicData>
        </a:graphic>
      </p:graphicFrame>
    </p:spTree>
    <p:extLst>
      <p:ext uri="{BB962C8B-B14F-4D97-AF65-F5344CB8AC3E}">
        <p14:creationId xmlns:p14="http://schemas.microsoft.com/office/powerpoint/2010/main" val="187180374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Slice</Template>
  <TotalTime>1285</TotalTime>
  <Words>797</Words>
  <Application>Microsoft Office PowerPoint</Application>
  <PresentationFormat>Widescreen</PresentationFormat>
  <Paragraphs>64</Paragraphs>
  <Slides>10</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Century Gothic</vt:lpstr>
      <vt:lpstr>Wingdings</vt:lpstr>
      <vt:lpstr>Tahoma</vt:lpstr>
      <vt:lpstr>Wingdings 3</vt:lpstr>
      <vt:lpstr>Times New Roman</vt:lpstr>
      <vt:lpstr>Arial</vt:lpstr>
      <vt:lpstr>Calibri</vt:lpstr>
      <vt:lpstr>Slice</vt:lpstr>
      <vt:lpstr>PowerPoint Presentation</vt:lpstr>
      <vt:lpstr>NỘI DUNG TRÌNH BÀY</vt:lpstr>
      <vt:lpstr>TỔNG QUAN ĐỀ TÀI</vt:lpstr>
      <vt:lpstr>KIẾN TRÚC MÔ HÌNH THIẾT KẾ</vt:lpstr>
      <vt:lpstr>SƠ ĐỒ PHÂN CẤP CHỨC NĂNG QUẢN TRỊ</vt:lpstr>
      <vt:lpstr>BIỂU ĐỒ LUỒNG DỮ LIỆU MỨC NGỮ CẢNH</vt:lpstr>
      <vt:lpstr>SƠ ĐỒ QUAN HỆ THỰC THỂ</vt:lpstr>
      <vt:lpstr>THIẾT KẾ CƠ SỞ DỮ LIỆU</vt:lpstr>
      <vt:lpstr>PHÂN CÔNG CÔNG VIỆC</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Miss Huong</dc:creator>
  <cp:lastModifiedBy>LuongDz</cp:lastModifiedBy>
  <cp:revision>193</cp:revision>
  <dcterms:modified xsi:type="dcterms:W3CDTF">2022-07-13T09:54:17Z</dcterms:modified>
</cp:coreProperties>
</file>